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9144000"/>
  <p:notesSz cx="6858000" cy="9144000"/>
  <p:embeddedFontLst>
    <p:embeddedFont>
      <p:font typeface="Arial Narrow"/>
      <p:regular r:id="rId26"/>
      <p:bold r:id="rId27"/>
      <p:italic r:id="rId28"/>
      <p:boldItalic r:id="rId29"/>
    </p:embeddedFont>
    <p:embeddedFont>
      <p:font typeface="Helvetica Neue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ArialNarrow-regular.fntdata"/><Relationship Id="rId25" Type="http://schemas.openxmlformats.org/officeDocument/2006/relationships/slide" Target="slides/slide21.xml"/><Relationship Id="rId28" Type="http://schemas.openxmlformats.org/officeDocument/2006/relationships/font" Target="fonts/ArialNarrow-italic.fntdata"/><Relationship Id="rId27" Type="http://schemas.openxmlformats.org/officeDocument/2006/relationships/font" Target="fonts/ArialNarrow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ArialNarrow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HelveticaNeue-bold.fntdata"/><Relationship Id="rId30" Type="http://schemas.openxmlformats.org/officeDocument/2006/relationships/font" Target="fonts/HelveticaNeue-regular.fntdata"/><Relationship Id="rId11" Type="http://schemas.openxmlformats.org/officeDocument/2006/relationships/slide" Target="slides/slide7.xml"/><Relationship Id="rId33" Type="http://schemas.openxmlformats.org/officeDocument/2006/relationships/font" Target="fonts/HelveticaNeue-boldItalic.fntdata"/><Relationship Id="rId10" Type="http://schemas.openxmlformats.org/officeDocument/2006/relationships/slide" Target="slides/slide6.xml"/><Relationship Id="rId32" Type="http://schemas.openxmlformats.org/officeDocument/2006/relationships/font" Target="fonts/HelveticaNeue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" name="Shape 62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Carla: I'm just going to say verbally about signing up and that we are going to have a social with info coming up….!</a:t>
            </a:r>
          </a:p>
        </p:txBody>
      </p:sp>
      <p:sp>
        <p:nvSpPr>
          <p:cNvPr id="148" name="Shape 14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Heidi, would it be super easy to get aces?</a:t>
            </a:r>
          </a:p>
        </p:txBody>
      </p:sp>
      <p:sp>
        <p:nvSpPr>
          <p:cNvPr id="155" name="Shape 15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8" name="Shape 16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8" name="Shape 6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2" name="Shape 19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8" name="Shape 19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5" name="Shape 7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" name="Shape 8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" name="Shape 88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3.jpg"/><Relationship Id="rId3" Type="http://schemas.openxmlformats.org/officeDocument/2006/relationships/image" Target="../media/image0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6.jpg"/><Relationship Id="rId3" Type="http://schemas.openxmlformats.org/officeDocument/2006/relationships/image" Target="../media/image0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5.jpg"/><Relationship Id="rId3" Type="http://schemas.openxmlformats.org/officeDocument/2006/relationships/image" Target="../media/image07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4.jpg"/><Relationship Id="rId3" Type="http://schemas.openxmlformats.org/officeDocument/2006/relationships/image" Target="../media/image07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Shape 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Shape 16"/>
          <p:cNvSpPr txBox="1"/>
          <p:nvPr>
            <p:ph type="ctrTitle"/>
          </p:nvPr>
        </p:nvSpPr>
        <p:spPr>
          <a:xfrm>
            <a:off x="961644" y="1909363"/>
            <a:ext cx="7687055" cy="253563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09090"/>
              </a:lnSpc>
              <a:spcBef>
                <a:spcPts val="0"/>
              </a:spcBef>
              <a:buClr>
                <a:schemeClr val="dk2"/>
              </a:buClr>
              <a:buFont typeface="Arial"/>
              <a:buNone/>
              <a:defRPr b="0" i="0" sz="55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spcBef>
                <a:spcPts val="0"/>
              </a:spcBef>
              <a:defRPr/>
            </a:lvl2pPr>
            <a:lvl3pPr indent="0" lvl="2" marL="0" marR="0" rtl="0" algn="l">
              <a:spcBef>
                <a:spcPts val="0"/>
              </a:spcBef>
              <a:defRPr/>
            </a:lvl3pPr>
            <a:lvl4pPr indent="0" lvl="3" marL="0" marR="0" rtl="0" algn="l">
              <a:spcBef>
                <a:spcPts val="0"/>
              </a:spcBef>
              <a:defRPr/>
            </a:lvl4pPr>
            <a:lvl5pPr indent="0" lvl="4" marL="0" marR="0" rtl="0" algn="l">
              <a:spcBef>
                <a:spcPts val="0"/>
              </a:spcBef>
              <a:defRPr/>
            </a:lvl5pPr>
            <a:lvl6pPr indent="0" lvl="5" marL="0" marR="0" rtl="0" algn="l">
              <a:spcBef>
                <a:spcPts val="0"/>
              </a:spcBef>
              <a:defRPr/>
            </a:lvl6pPr>
            <a:lvl7pPr indent="0" lvl="6" marL="0" marR="0" rtl="0" algn="l">
              <a:spcBef>
                <a:spcPts val="0"/>
              </a:spcBef>
              <a:defRPr/>
            </a:lvl7pPr>
            <a:lvl8pPr indent="0" lvl="7" marL="0" marR="0" rtl="0" algn="l">
              <a:spcBef>
                <a:spcPts val="0"/>
              </a:spcBef>
              <a:defRPr/>
            </a:lvl8pPr>
            <a:lvl9pPr indent="0" lvl="8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subTitle"/>
          </p:nvPr>
        </p:nvSpPr>
        <p:spPr>
          <a:xfrm>
            <a:off x="885444" y="4438494"/>
            <a:ext cx="7763256" cy="104788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600"/>
              </a:spcBef>
              <a:buClr>
                <a:schemeClr val="lt1"/>
              </a:buClr>
              <a:buFont typeface="Arial"/>
              <a:buNone/>
              <a:defRPr b="0" i="0" sz="30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457200" marR="0" rtl="0" algn="ctr">
              <a:spcBef>
                <a:spcPts val="400"/>
              </a:spcBef>
              <a:buClr>
                <a:srgbClr val="9895A4"/>
              </a:buClr>
              <a:buFont typeface="Arial"/>
              <a:buNone/>
              <a:defRPr b="0" i="0" sz="2000" u="none" cap="none" strike="noStrike">
                <a:solidFill>
                  <a:srgbClr val="9895A4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ctr">
              <a:spcBef>
                <a:spcPts val="360"/>
              </a:spcBef>
              <a:buClr>
                <a:srgbClr val="9895A4"/>
              </a:buClr>
              <a:buFont typeface="Arial"/>
              <a:buNone/>
              <a:defRPr b="0" i="0" sz="1800" u="none" cap="none" strike="noStrike">
                <a:solidFill>
                  <a:srgbClr val="9895A4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ctr">
              <a:spcBef>
                <a:spcPts val="320"/>
              </a:spcBef>
              <a:buClr>
                <a:srgbClr val="9895A4"/>
              </a:buClr>
              <a:buFont typeface="Arial"/>
              <a:buNone/>
              <a:defRPr b="0" i="0" sz="1600" u="none" cap="none" strike="noStrike">
                <a:solidFill>
                  <a:srgbClr val="9895A4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ctr">
              <a:spcBef>
                <a:spcPts val="400"/>
              </a:spcBef>
              <a:buClr>
                <a:srgbClr val="9895A4"/>
              </a:buClr>
              <a:buFont typeface="Arial"/>
              <a:buNone/>
              <a:defRPr b="0" i="0" sz="2000" u="none" cap="none" strike="noStrike">
                <a:solidFill>
                  <a:srgbClr val="9895A4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0" lvl="5" marL="2286000" marR="0" rtl="0" algn="ctr">
              <a:spcBef>
                <a:spcPts val="400"/>
              </a:spcBef>
              <a:buClr>
                <a:srgbClr val="9895A4"/>
              </a:buClr>
              <a:buFont typeface="Arial"/>
              <a:buNone/>
              <a:defRPr b="0" i="0" sz="2000" u="none" cap="none" strike="noStrike">
                <a:solidFill>
                  <a:srgbClr val="9895A4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0" lvl="6" marL="2743200" marR="0" rtl="0" algn="ctr">
              <a:spcBef>
                <a:spcPts val="400"/>
              </a:spcBef>
              <a:buClr>
                <a:srgbClr val="9895A4"/>
              </a:buClr>
              <a:buFont typeface="Arial"/>
              <a:buNone/>
              <a:defRPr b="0" i="0" sz="2000" u="none" cap="none" strike="noStrike">
                <a:solidFill>
                  <a:srgbClr val="9895A4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0" lvl="7" marL="3200400" marR="0" rtl="0" algn="ctr">
              <a:spcBef>
                <a:spcPts val="400"/>
              </a:spcBef>
              <a:buClr>
                <a:srgbClr val="9895A4"/>
              </a:buClr>
              <a:buFont typeface="Arial"/>
              <a:buNone/>
              <a:defRPr b="0" i="0" sz="2000" u="none" cap="none" strike="noStrike">
                <a:solidFill>
                  <a:srgbClr val="9895A4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0" lvl="8" marL="3657600" marR="0" rtl="0" algn="ctr">
              <a:spcBef>
                <a:spcPts val="400"/>
              </a:spcBef>
              <a:buClr>
                <a:srgbClr val="9895A4"/>
              </a:buClr>
              <a:buFont typeface="Arial"/>
              <a:buNone/>
              <a:defRPr b="0" i="0" sz="2000" u="none" cap="none" strike="noStrike">
                <a:solidFill>
                  <a:srgbClr val="9895A4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pic>
        <p:nvPicPr>
          <p:cNvPr id="18" name="Shape 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5731" y="667637"/>
            <a:ext cx="1554479" cy="8699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" name="Shape 19"/>
          <p:cNvCxnSpPr/>
          <p:nvPr/>
        </p:nvCxnSpPr>
        <p:spPr>
          <a:xfrm>
            <a:off x="558800" y="-67733"/>
            <a:ext cx="0" cy="726903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" name="Shape 20"/>
          <p:cNvCxnSpPr/>
          <p:nvPr/>
        </p:nvCxnSpPr>
        <p:spPr>
          <a:xfrm flipH="1">
            <a:off x="559157" y="1144942"/>
            <a:ext cx="16573" cy="5755391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551024" y="211044"/>
            <a:ext cx="8289364" cy="6017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spcBef>
                <a:spcPts val="0"/>
              </a:spcBef>
              <a:defRPr b="1" sz="3200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614524" y="1600199"/>
            <a:ext cx="8225865" cy="435945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4763" lvl="0" marL="4763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96838" lvl="1" marL="223838" rtl="0">
              <a:spcBef>
                <a:spcPts val="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7475" lvl="2" marL="511175" rtl="0">
              <a:spcBef>
                <a:spcPts val="0"/>
              </a:spcBef>
              <a:buClr>
                <a:schemeClr val="dk1"/>
              </a:buClr>
              <a:buFont typeface="Merriweather Sans"/>
              <a:buChar char="–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38112" lvl="3" marL="747713" rtl="0">
              <a:spcBef>
                <a:spcPts val="0"/>
              </a:spcBef>
              <a:buClr>
                <a:schemeClr val="dk1"/>
              </a:buClr>
              <a:buFont typeface="Courier New"/>
              <a:buChar char="o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24" name="Shape 24"/>
          <p:cNvSpPr txBox="1"/>
          <p:nvPr/>
        </p:nvSpPr>
        <p:spPr>
          <a:xfrm>
            <a:off x="8572500" y="642620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  <p:sp>
        <p:nvSpPr>
          <p:cNvPr id="25" name="Shape 25"/>
          <p:cNvSpPr txBox="1"/>
          <p:nvPr>
            <p:ph idx="2" type="body"/>
          </p:nvPr>
        </p:nvSpPr>
        <p:spPr>
          <a:xfrm>
            <a:off x="576262" y="850900"/>
            <a:ext cx="8264126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>
              <a:spcBef>
                <a:spcPts val="0"/>
              </a:spcBef>
              <a:buClr>
                <a:schemeClr val="lt2"/>
              </a:buClr>
              <a:buFont typeface="Arial Narrow"/>
              <a:buNone/>
              <a:defRPr sz="2800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ustom Layou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Shape 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Shape 28"/>
          <p:cNvSpPr txBox="1"/>
          <p:nvPr>
            <p:ph type="title"/>
          </p:nvPr>
        </p:nvSpPr>
        <p:spPr>
          <a:xfrm>
            <a:off x="800100" y="2174875"/>
            <a:ext cx="7975600" cy="22447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pic>
        <p:nvPicPr>
          <p:cNvPr id="29" name="Shape 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800" y="6293378"/>
            <a:ext cx="914400" cy="3822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" name="Shape 30"/>
          <p:cNvCxnSpPr/>
          <p:nvPr/>
        </p:nvCxnSpPr>
        <p:spPr>
          <a:xfrm rot="10800000">
            <a:off x="558800" y="-152400"/>
            <a:ext cx="0" cy="6445778"/>
          </a:xfrm>
          <a:prstGeom prst="straightConnector1">
            <a:avLst/>
          </a:prstGeom>
          <a:noFill/>
          <a:ln cap="flat" cmpd="sng" w="12700">
            <a:solidFill>
              <a:srgbClr val="47406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" name="Shape 31"/>
          <p:cNvCxnSpPr/>
          <p:nvPr/>
        </p:nvCxnSpPr>
        <p:spPr>
          <a:xfrm rot="10800000">
            <a:off x="558800" y="6578602"/>
            <a:ext cx="0" cy="403754"/>
          </a:xfrm>
          <a:prstGeom prst="straightConnector1">
            <a:avLst/>
          </a:prstGeom>
          <a:noFill/>
          <a:ln cap="flat" cmpd="sng" w="12700">
            <a:solidFill>
              <a:srgbClr val="47406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_Title 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576424" y="198343"/>
            <a:ext cx="8415176" cy="820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spcBef>
                <a:spcPts val="0"/>
              </a:spcBef>
              <a:defRPr b="1" sz="3200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4" name="Shape 34"/>
          <p:cNvSpPr txBox="1"/>
          <p:nvPr/>
        </p:nvSpPr>
        <p:spPr>
          <a:xfrm>
            <a:off x="8572500" y="642620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2_Custom Layou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hape 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Shape 37"/>
          <p:cNvSpPr txBox="1"/>
          <p:nvPr>
            <p:ph type="title"/>
          </p:nvPr>
        </p:nvSpPr>
        <p:spPr>
          <a:xfrm>
            <a:off x="800100" y="2174875"/>
            <a:ext cx="7975600" cy="22447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 b="1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cxnSp>
        <p:nvCxnSpPr>
          <p:cNvPr id="38" name="Shape 38"/>
          <p:cNvCxnSpPr/>
          <p:nvPr/>
        </p:nvCxnSpPr>
        <p:spPr>
          <a:xfrm rot="10800000">
            <a:off x="558800" y="-152400"/>
            <a:ext cx="0" cy="6445778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9" name="Shape 39"/>
          <p:cNvCxnSpPr/>
          <p:nvPr/>
        </p:nvCxnSpPr>
        <p:spPr>
          <a:xfrm rot="10800000">
            <a:off x="558800" y="6578602"/>
            <a:ext cx="0" cy="403754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0" name="Shape 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800" y="6293378"/>
            <a:ext cx="914400" cy="3822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Custom Layou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Shape 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Shape 43"/>
          <p:cNvSpPr txBox="1"/>
          <p:nvPr>
            <p:ph type="title"/>
          </p:nvPr>
        </p:nvSpPr>
        <p:spPr>
          <a:xfrm>
            <a:off x="800100" y="2174875"/>
            <a:ext cx="7975600" cy="224472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>
              <a:spcBef>
                <a:spcPts val="0"/>
              </a:spcBef>
              <a:defRPr b="1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pic>
        <p:nvPicPr>
          <p:cNvPr id="44" name="Shape 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8800" y="6293378"/>
            <a:ext cx="914400" cy="3822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Shape 45"/>
          <p:cNvCxnSpPr/>
          <p:nvPr/>
        </p:nvCxnSpPr>
        <p:spPr>
          <a:xfrm rot="10800000">
            <a:off x="558800" y="-152400"/>
            <a:ext cx="0" cy="6445778"/>
          </a:xfrm>
          <a:prstGeom prst="straightConnector1">
            <a:avLst/>
          </a:prstGeom>
          <a:noFill/>
          <a:ln cap="flat" cmpd="sng" w="12700">
            <a:solidFill>
              <a:srgbClr val="47406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" name="Shape 46"/>
          <p:cNvCxnSpPr/>
          <p:nvPr/>
        </p:nvCxnSpPr>
        <p:spPr>
          <a:xfrm rot="10800000">
            <a:off x="558800" y="6578602"/>
            <a:ext cx="0" cy="403754"/>
          </a:xfrm>
          <a:prstGeom prst="straightConnector1">
            <a:avLst/>
          </a:prstGeom>
          <a:noFill/>
          <a:ln cap="flat" cmpd="sng" w="12700">
            <a:solidFill>
              <a:srgbClr val="474064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Title and Conten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" type="body"/>
          </p:nvPr>
        </p:nvSpPr>
        <p:spPr>
          <a:xfrm>
            <a:off x="651435" y="1018842"/>
            <a:ext cx="8263964" cy="25371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4763" lvl="0" marL="4763" rtl="0">
              <a:spcBef>
                <a:spcPts val="0"/>
              </a:spcBef>
              <a:buClr>
                <a:schemeClr val="dk1"/>
              </a:buClr>
              <a:buFont typeface="Arial"/>
              <a:buNone/>
              <a:defRPr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96838" lvl="1" marL="223838" rtl="0">
              <a:spcBef>
                <a:spcPts val="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7475" lvl="2" marL="511175" rtl="0">
              <a:spcBef>
                <a:spcPts val="0"/>
              </a:spcBef>
              <a:buClr>
                <a:schemeClr val="dk1"/>
              </a:buClr>
              <a:buFont typeface="Merriweather Sans"/>
              <a:buChar char="–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38112" lvl="3" marL="747713" rtl="0">
              <a:spcBef>
                <a:spcPts val="0"/>
              </a:spcBef>
              <a:buClr>
                <a:schemeClr val="dk1"/>
              </a:buClr>
              <a:buFont typeface="Courier New"/>
              <a:buChar char="o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2" type="body"/>
          </p:nvPr>
        </p:nvSpPr>
        <p:spPr>
          <a:xfrm>
            <a:off x="651435" y="3644900"/>
            <a:ext cx="8263964" cy="25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4763" lvl="0" marL="4763" rtl="0">
              <a:spcBef>
                <a:spcPts val="0"/>
              </a:spcBef>
              <a:buClr>
                <a:schemeClr val="dk2"/>
              </a:buClr>
              <a:buFont typeface="Arial"/>
              <a:buNone/>
              <a:defRPr sz="24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96838" lvl="1" marL="223838" rtl="0">
              <a:spcBef>
                <a:spcPts val="0"/>
              </a:spcBef>
              <a:buClr>
                <a:schemeClr val="dk1"/>
              </a:buClr>
              <a:buFont typeface="Arial"/>
              <a:buChar char="•"/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7475" lvl="2" marL="511175" rtl="0">
              <a:spcBef>
                <a:spcPts val="0"/>
              </a:spcBef>
              <a:buClr>
                <a:schemeClr val="dk1"/>
              </a:buClr>
              <a:buFont typeface="Merriweather Sans"/>
              <a:buChar char="–"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38112" lvl="3" marL="747713" rtl="0">
              <a:spcBef>
                <a:spcPts val="0"/>
              </a:spcBef>
              <a:buClr>
                <a:schemeClr val="dk1"/>
              </a:buClr>
              <a:buFont typeface="Courier New"/>
              <a:buChar char="o"/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lvl="6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lvl="7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lvl="8" rtl="0">
              <a:spcBef>
                <a:spcPts val="0"/>
              </a:spcBef>
              <a:defRPr sz="20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50" name="Shape 50"/>
          <p:cNvSpPr txBox="1"/>
          <p:nvPr>
            <p:ph type="title"/>
          </p:nvPr>
        </p:nvSpPr>
        <p:spPr>
          <a:xfrm>
            <a:off x="576424" y="198343"/>
            <a:ext cx="8288176" cy="820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spcBef>
                <a:spcPts val="0"/>
              </a:spcBef>
              <a:defRPr b="1" sz="320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/>
        </p:nvSpPr>
        <p:spPr>
          <a:xfrm>
            <a:off x="8572500" y="642620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/>
          <p:nvPr/>
        </p:nvSpPr>
        <p:spPr>
          <a:xfrm>
            <a:off x="8572500" y="642620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1_Two Conten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idx="1" type="body"/>
          </p:nvPr>
        </p:nvSpPr>
        <p:spPr>
          <a:xfrm>
            <a:off x="651185" y="1130300"/>
            <a:ext cx="3946213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228600" lvl="0" marL="228600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52425" lvl="1" marL="568325" rtl="0">
              <a:spcBef>
                <a:spcPts val="0"/>
              </a:spcBef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87338" lvl="2" marL="909638" rtl="0">
              <a:spcBef>
                <a:spcPts val="0"/>
              </a:spcBef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2" type="body"/>
          </p:nvPr>
        </p:nvSpPr>
        <p:spPr>
          <a:xfrm>
            <a:off x="4864100" y="1130300"/>
            <a:ext cx="3950583" cy="49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def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4pPr>
            <a:lvl5pPr lvl="4" rtl="0">
              <a:spcBef>
                <a:spcPts val="0"/>
              </a:spcBef>
              <a:defRPr sz="2400">
                <a:latin typeface="Arial Narrow"/>
                <a:ea typeface="Arial Narrow"/>
                <a:cs typeface="Arial Narrow"/>
                <a:sym typeface="Arial Narrow"/>
              </a:defRPr>
            </a:lvl5pPr>
            <a:lvl6pPr lvl="5" rtl="0">
              <a:spcBef>
                <a:spcPts val="0"/>
              </a:spcBef>
              <a:defRPr sz="1800"/>
            </a:lvl6pPr>
            <a:lvl7pPr lvl="6" rtl="0">
              <a:spcBef>
                <a:spcPts val="0"/>
              </a:spcBef>
              <a:defRPr sz="1800"/>
            </a:lvl7pPr>
            <a:lvl8pPr lvl="7" rtl="0">
              <a:spcBef>
                <a:spcPts val="0"/>
              </a:spcBef>
              <a:defRPr sz="1800"/>
            </a:lvl8pPr>
            <a:lvl9pPr lvl="8"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57" name="Shape 57"/>
          <p:cNvSpPr txBox="1"/>
          <p:nvPr/>
        </p:nvSpPr>
        <p:spPr>
          <a:xfrm>
            <a:off x="220631" y="6487735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  <p:sp>
        <p:nvSpPr>
          <p:cNvPr id="58" name="Shape 58"/>
          <p:cNvSpPr txBox="1"/>
          <p:nvPr>
            <p:ph type="title"/>
          </p:nvPr>
        </p:nvSpPr>
        <p:spPr>
          <a:xfrm>
            <a:off x="576424" y="198343"/>
            <a:ext cx="8238259" cy="820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 algn="l">
              <a:spcBef>
                <a:spcPts val="0"/>
              </a:spcBef>
              <a:defRPr b="1" sz="3200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9" name="Shape 59"/>
          <p:cNvSpPr txBox="1"/>
          <p:nvPr/>
        </p:nvSpPr>
        <p:spPr>
          <a:xfrm>
            <a:off x="8572500" y="642620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00.jpg"/><Relationship Id="rId2" Type="http://schemas.openxmlformats.org/officeDocument/2006/relationships/image" Target="../media/image0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7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7"/>
          <p:cNvSpPr txBox="1"/>
          <p:nvPr>
            <p:ph type="title"/>
          </p:nvPr>
        </p:nvSpPr>
        <p:spPr>
          <a:xfrm>
            <a:off x="457200" y="180976"/>
            <a:ext cx="8204200" cy="550861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rgbClr val="D4BB44"/>
              </a:buClr>
              <a:buFont typeface="Arial Narrow"/>
              <a:buNone/>
              <a:defRPr b="1" i="0" sz="3200" u="none" cap="none" strike="noStrike">
                <a:solidFill>
                  <a:srgbClr val="D4BB44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indent="0" lvl="1" marL="0" marR="0" rtl="0" algn="l">
              <a:spcBef>
                <a:spcPts val="0"/>
              </a:spcBef>
              <a:defRPr/>
            </a:lvl2pPr>
            <a:lvl3pPr indent="0" lvl="2" marL="0" marR="0" rtl="0" algn="l">
              <a:spcBef>
                <a:spcPts val="0"/>
              </a:spcBef>
              <a:defRPr/>
            </a:lvl3pPr>
            <a:lvl4pPr indent="0" lvl="3" marL="0" marR="0" rtl="0" algn="l">
              <a:spcBef>
                <a:spcPts val="0"/>
              </a:spcBef>
              <a:defRPr/>
            </a:lvl4pPr>
            <a:lvl5pPr indent="0" lvl="4" marL="0" marR="0" rtl="0" algn="l">
              <a:spcBef>
                <a:spcPts val="0"/>
              </a:spcBef>
              <a:defRPr/>
            </a:lvl5pPr>
            <a:lvl6pPr indent="0" lvl="5" marL="0" marR="0" rtl="0" algn="l">
              <a:spcBef>
                <a:spcPts val="0"/>
              </a:spcBef>
              <a:defRPr/>
            </a:lvl6pPr>
            <a:lvl7pPr indent="0" lvl="6" marL="0" marR="0" rtl="0" algn="l">
              <a:spcBef>
                <a:spcPts val="0"/>
              </a:spcBef>
              <a:defRPr/>
            </a:lvl7pPr>
            <a:lvl8pPr indent="0" lvl="7" marL="0" marR="0" rtl="0" algn="l">
              <a:spcBef>
                <a:spcPts val="0"/>
              </a:spcBef>
              <a:defRPr/>
            </a:lvl8pPr>
            <a:lvl9pPr indent="0" lvl="8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" name="Shape 8"/>
          <p:cNvSpPr txBox="1"/>
          <p:nvPr>
            <p:ph idx="1" type="body"/>
          </p:nvPr>
        </p:nvSpPr>
        <p:spPr>
          <a:xfrm>
            <a:off x="635000" y="8890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0" lvl="0" marL="342900" marR="0" rtl="0" algn="l">
              <a:spcBef>
                <a:spcPts val="480"/>
              </a:spcBef>
              <a:buClr>
                <a:schemeClr val="dk1"/>
              </a:buClr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158750" lvl="1" marL="74295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114300" lvl="2" marL="1143000" marR="0" rtl="0" algn="l">
              <a:spcBef>
                <a:spcPts val="360"/>
              </a:spcBef>
              <a:buClr>
                <a:schemeClr val="dk1"/>
              </a:buClr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127000" lvl="3" marL="1600200" marR="0" rtl="0" algn="l">
              <a:spcBef>
                <a:spcPts val="320"/>
              </a:spcBef>
              <a:buClr>
                <a:schemeClr val="dk1"/>
              </a:buClr>
              <a:buFont typeface="Arial"/>
              <a:buChar char="–"/>
              <a:def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101600" lvl="4" marL="20574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indent="-101600" lvl="5" marL="25146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indent="-101600" lvl="6" marL="29718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indent="-101600" lvl="7" marL="34290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indent="-101600" lvl="8" marL="3886200" marR="0" rtl="0" algn="l">
              <a:spcBef>
                <a:spcPts val="400"/>
              </a:spcBef>
              <a:buClr>
                <a:schemeClr val="dk1"/>
              </a:buClr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/>
        </p:txBody>
      </p:sp>
      <p:sp>
        <p:nvSpPr>
          <p:cNvPr id="9" name="Shape 9"/>
          <p:cNvSpPr txBox="1"/>
          <p:nvPr>
            <p:ph idx="12" type="sldNum"/>
          </p:nvPr>
        </p:nvSpPr>
        <p:spPr>
          <a:xfrm>
            <a:off x="8572500" y="6426200"/>
            <a:ext cx="3810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fld id="{00000000-1234-1234-1234-123412341234}" type="slidenum">
              <a:rPr b="0" i="0" lang="en-US" sz="800" u="none" cap="none" strike="noStrike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</a:p>
        </p:txBody>
      </p:sp>
      <p:cxnSp>
        <p:nvCxnSpPr>
          <p:cNvPr id="10" name="Shape 10"/>
          <p:cNvCxnSpPr/>
          <p:nvPr/>
        </p:nvCxnSpPr>
        <p:spPr>
          <a:xfrm rot="10800000">
            <a:off x="558800" y="-84665"/>
            <a:ext cx="0" cy="307976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" name="Shape 11"/>
          <p:cNvCxnSpPr/>
          <p:nvPr/>
        </p:nvCxnSpPr>
        <p:spPr>
          <a:xfrm rot="10800000">
            <a:off x="558800" y="694266"/>
            <a:ext cx="0" cy="5627662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2" name="Shape 12"/>
          <p:cNvCxnSpPr/>
          <p:nvPr/>
        </p:nvCxnSpPr>
        <p:spPr>
          <a:xfrm rot="10800000">
            <a:off x="558800" y="6606652"/>
            <a:ext cx="0" cy="307976"/>
          </a:xfrm>
          <a:prstGeom prst="straightConnector1">
            <a:avLst/>
          </a:prstGeom>
          <a:noFill/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3" name="Shape 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8800" y="6321928"/>
            <a:ext cx="913908" cy="382082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8.jpg"/><Relationship Id="rId5" Type="http://schemas.openxmlformats.org/officeDocument/2006/relationships/image" Target="../media/image31.png"/><Relationship Id="rId6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jpg"/><Relationship Id="rId4" Type="http://schemas.openxmlformats.org/officeDocument/2006/relationships/image" Target="../media/image28.jpg"/><Relationship Id="rId5" Type="http://schemas.openxmlformats.org/officeDocument/2006/relationships/image" Target="../media/image29.jpg"/><Relationship Id="rId6" Type="http://schemas.openxmlformats.org/officeDocument/2006/relationships/image" Target="../media/image2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Relationship Id="rId4" Type="http://schemas.openxmlformats.org/officeDocument/2006/relationships/image" Target="../media/image2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08.png"/><Relationship Id="rId5" Type="http://schemas.openxmlformats.org/officeDocument/2006/relationships/image" Target="../media/image0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Relationship Id="rId4" Type="http://schemas.openxmlformats.org/officeDocument/2006/relationships/image" Target="../media/image12.jpg"/><Relationship Id="rId5" Type="http://schemas.openxmlformats.org/officeDocument/2006/relationships/image" Target="../media/image14.jpg"/><Relationship Id="rId6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ctrTitle"/>
          </p:nvPr>
        </p:nvSpPr>
        <p:spPr>
          <a:xfrm>
            <a:off x="961644" y="1909363"/>
            <a:ext cx="7687055" cy="253563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lnSpc>
                <a:spcPct val="10909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Helvetica Neue"/>
              <a:buNone/>
            </a:pPr>
            <a:r>
              <a:rPr b="0" i="0" lang="en-US" sz="5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Society of </a:t>
            </a:r>
            <a:br>
              <a:rPr b="0" i="0" lang="en-US" sz="5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0" lang="en-US" sz="5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Women Engineers</a:t>
            </a:r>
            <a:br>
              <a:rPr b="0" i="0" lang="en-US" sz="55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b="0" i="1" lang="en-US" sz="40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University of Texas at El Paso</a:t>
            </a:r>
          </a:p>
        </p:txBody>
      </p:sp>
      <p:sp>
        <p:nvSpPr>
          <p:cNvPr id="65" name="Shape 65"/>
          <p:cNvSpPr txBox="1"/>
          <p:nvPr>
            <p:ph idx="1" type="subTitle"/>
          </p:nvPr>
        </p:nvSpPr>
        <p:spPr>
          <a:xfrm>
            <a:off x="885444" y="4438494"/>
            <a:ext cx="7763256" cy="10478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Third </a:t>
            </a:r>
            <a:r>
              <a:rPr b="0" i="0" lang="en-US" sz="3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General Meeting</a:t>
            </a:r>
          </a:p>
          <a:p>
            <a:pPr indent="0" lvl="0" marL="0" marR="0" rtl="0" algn="l">
              <a:spcBef>
                <a:spcPts val="600"/>
              </a:spcBef>
              <a:buClr>
                <a:schemeClr val="lt1"/>
              </a:buClr>
              <a:buSzPct val="25000"/>
              <a:buFont typeface="Arial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November 11</a:t>
            </a:r>
            <a:r>
              <a:rPr b="0" i="0" lang="en-US" sz="3000" u="none" cap="none" strike="noStrik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2015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 b="2275" l="2774" r="1868" t="3295"/>
          <a:stretch/>
        </p:blipFill>
        <p:spPr>
          <a:xfrm>
            <a:off x="4737175" y="3767150"/>
            <a:ext cx="3879880" cy="2530675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25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1575" y="634375"/>
            <a:ext cx="3351078" cy="2477299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26" name="Shape 1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3575" y="3859625"/>
            <a:ext cx="3127646" cy="2345722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27" name="Shape 127"/>
          <p:cNvPicPr preferRelativeResize="0"/>
          <p:nvPr/>
        </p:nvPicPr>
        <p:blipFill rotWithShape="1">
          <a:blip r:embed="rId6">
            <a:alphaModFix/>
          </a:blip>
          <a:srcRect b="8761" l="0" r="0" t="912"/>
          <a:stretch/>
        </p:blipFill>
        <p:spPr>
          <a:xfrm>
            <a:off x="1638400" y="452326"/>
            <a:ext cx="2520650" cy="3035650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Shape 1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62900" y="809500"/>
            <a:ext cx="5421025" cy="5429124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1825" y="564225"/>
            <a:ext cx="3098702" cy="2324027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38" name="Shape 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6025" y="3820002"/>
            <a:ext cx="3467853" cy="2600877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5">
            <a:alphaModFix/>
          </a:blip>
          <a:srcRect b="1620" l="25782" r="11502" t="8870"/>
          <a:stretch/>
        </p:blipFill>
        <p:spPr>
          <a:xfrm>
            <a:off x="1412797" y="3290475"/>
            <a:ext cx="2789153" cy="2985372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40" name="Shape 1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49700" y="427422"/>
            <a:ext cx="3980497" cy="2985372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/>
          <p:nvPr>
            <p:ph type="title"/>
          </p:nvPr>
        </p:nvSpPr>
        <p:spPr>
          <a:xfrm>
            <a:off x="800100" y="2174875"/>
            <a:ext cx="7975600" cy="224472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SWE Sibling Program</a:t>
            </a:r>
          </a:p>
          <a:p>
            <a:pPr indent="0" lvl="0" marL="0" marR="0" rtl="0" algn="l">
              <a:spcBef>
                <a:spcPts val="0"/>
              </a:spcBef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Announcements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/>
        </p:nvSpPr>
        <p:spPr>
          <a:xfrm>
            <a:off x="576262" y="841712"/>
            <a:ext cx="8264126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What is it?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614524" y="1600199"/>
            <a:ext cx="8225865" cy="43594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5651" lvl="1" marL="170751" marR="0" rtl="0" algn="l">
              <a:spcBef>
                <a:spcPts val="0"/>
              </a:spcBef>
              <a:buClr>
                <a:srgbClr val="BFBFBF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purpose of the Big Si</a:t>
            </a:r>
            <a:r>
              <a:rPr lang="en-US" sz="2400">
                <a:solidFill>
                  <a:schemeClr val="dk1"/>
                </a:solidFill>
              </a:rPr>
              <a:t>bling 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/Little Si</a:t>
            </a:r>
            <a:r>
              <a:rPr lang="en-US" sz="2400">
                <a:solidFill>
                  <a:schemeClr val="dk1"/>
                </a:solidFill>
              </a:rPr>
              <a:t>bling</a:t>
            </a: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Program is </a:t>
            </a:r>
          </a:p>
          <a:p>
            <a:pPr indent="-5652" lvl="1" marL="170752" marR="0" rtl="0" algn="l">
              <a:spcBef>
                <a:spcPts val="0"/>
              </a:spcBef>
              <a:buClr>
                <a:srgbClr val="BFBFBF"/>
              </a:buClr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-2857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Provide support, advice, and guidance to freshmen, sophomore, and first-year transfer students in the College of Engineering</a:t>
            </a:r>
          </a:p>
          <a:p>
            <a:pPr indent="-2857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Promote positive influence, motivation, and leadership in academia and personal life</a:t>
            </a:r>
          </a:p>
          <a:p>
            <a:pPr indent="-285750" lvl="1" marL="742950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</a:pPr>
            <a:r>
              <a:rPr b="0" i="0" lang="en-US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Ensure that all members maintain active roles within SWE</a:t>
            </a:r>
          </a:p>
        </p:txBody>
      </p:sp>
      <p:sp>
        <p:nvSpPr>
          <p:cNvPr id="152" name="Shape 152"/>
          <p:cNvSpPr txBox="1"/>
          <p:nvPr>
            <p:ph type="title"/>
          </p:nvPr>
        </p:nvSpPr>
        <p:spPr>
          <a:xfrm>
            <a:off x="576424" y="198343"/>
            <a:ext cx="8415176" cy="8204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Arial Narrow"/>
              <a:buNone/>
            </a:pPr>
            <a:r>
              <a:rPr b="1" i="0" lang="en-US" sz="3200" u="none" cap="none" strike="noStrike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rPr>
              <a:t>Si</a:t>
            </a:r>
            <a:r>
              <a:rPr lang="en-US"/>
              <a:t>bling</a:t>
            </a:r>
            <a:r>
              <a:rPr b="1" i="0" lang="en-US" sz="3200" u="none" cap="none" strike="noStrike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rPr>
              <a:t> Program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>
            <a:off x="576262" y="841712"/>
            <a:ext cx="8264099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Font typeface="Arial"/>
              <a:buNone/>
            </a:pPr>
            <a:r>
              <a:t/>
            </a:r>
            <a:endParaRPr b="0" i="0" sz="2800" u="none" cap="none" strike="noStrike">
              <a:solidFill>
                <a:schemeClr val="lt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8" name="Shape 158"/>
          <p:cNvSpPr txBox="1"/>
          <p:nvPr/>
        </p:nvSpPr>
        <p:spPr>
          <a:xfrm>
            <a:off x="917999" y="1249199"/>
            <a:ext cx="8226000" cy="4359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5651" lvl="1" marL="170751" marR="0" rtl="0" algn="l">
              <a:spcBef>
                <a:spcPts val="0"/>
              </a:spcBef>
              <a:buClr>
                <a:srgbClr val="BFBFBF"/>
              </a:buClr>
              <a:buSzPct val="250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Sibling Leadership Seminar</a:t>
            </a:r>
          </a:p>
          <a:p>
            <a:pPr indent="-5651" lvl="1" marL="170751" marR="0" rtl="0" algn="l">
              <a:spcBef>
                <a:spcPts val="0"/>
              </a:spcBef>
              <a:buClr>
                <a:srgbClr val="BFBFBF"/>
              </a:buClr>
              <a:buSzPct val="250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Wednesday November 18 @ 5 pm </a:t>
            </a:r>
          </a:p>
          <a:p>
            <a:pPr indent="-5651" lvl="1" marL="170751" marR="0" rtl="0" algn="l">
              <a:spcBef>
                <a:spcPts val="0"/>
              </a:spcBef>
              <a:buClr>
                <a:srgbClr val="BFBFBF"/>
              </a:buClr>
              <a:buSzPct val="25000"/>
              <a:buFont typeface="Arial"/>
              <a:buNone/>
            </a:pPr>
            <a:r>
              <a:rPr lang="en-US" sz="2400">
                <a:solidFill>
                  <a:schemeClr val="dk1"/>
                </a:solidFill>
              </a:rPr>
              <a:t>In ACES </a:t>
            </a:r>
          </a:p>
          <a:p>
            <a:pPr indent="-5651" lvl="1" marL="170751" marR="0" rtl="0" algn="l">
              <a:spcBef>
                <a:spcPts val="0"/>
              </a:spcBef>
              <a:buClr>
                <a:srgbClr val="BFBFBF"/>
              </a:buClr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159" name="Shape 159"/>
          <p:cNvSpPr txBox="1"/>
          <p:nvPr>
            <p:ph type="title"/>
          </p:nvPr>
        </p:nvSpPr>
        <p:spPr>
          <a:xfrm>
            <a:off x="576424" y="198343"/>
            <a:ext cx="8415299" cy="8204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Arial Narrow"/>
              <a:buNone/>
            </a:pPr>
            <a:r>
              <a:rPr b="1" i="0" lang="en-US" sz="3200" u="none" cap="none" strike="noStrike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rPr>
              <a:t>Si</a:t>
            </a:r>
            <a:r>
              <a:rPr lang="en-US"/>
              <a:t>bling</a:t>
            </a:r>
            <a:r>
              <a:rPr b="1" i="0" lang="en-US" sz="3200" u="none" cap="none" strike="noStrike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rPr>
              <a:t> Program</a:t>
            </a:r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65626" y="2890625"/>
            <a:ext cx="6785174" cy="346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800100" y="2174875"/>
            <a:ext cx="7975499" cy="2244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Upcoming Events</a:t>
            </a:r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576262" y="841712"/>
            <a:ext cx="8264099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28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Pick up your pre-ordered shirts!</a:t>
            </a:r>
          </a:p>
        </p:txBody>
      </p:sp>
      <p:sp>
        <p:nvSpPr>
          <p:cNvPr id="171" name="Shape 171"/>
          <p:cNvSpPr txBox="1"/>
          <p:nvPr>
            <p:ph type="title"/>
          </p:nvPr>
        </p:nvSpPr>
        <p:spPr>
          <a:xfrm>
            <a:off x="576424" y="198343"/>
            <a:ext cx="8415299" cy="8204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Arial Narrow"/>
              <a:buNone/>
            </a:pPr>
            <a:r>
              <a:rPr b="1" i="0" lang="en-US" sz="3200" u="none" cap="none" strike="noStrike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rPr>
              <a:t>Upcoming Events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614525" y="1600199"/>
            <a:ext cx="8264099" cy="11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chemeClr val="dk1"/>
                </a:solidFill>
              </a:rPr>
              <a:t>Stop by the SWE office or as ACES staff for Heidi during the following times:</a:t>
            </a:r>
          </a:p>
          <a:p>
            <a:pPr indent="0" lvl="0" marL="365760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chemeClr val="dk1"/>
                </a:solidFill>
              </a:rPr>
              <a:t>Monday &amp; Wednesday: 9-3</a:t>
            </a:r>
          </a:p>
          <a:p>
            <a:pPr indent="0" lvl="0" marL="365760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chemeClr val="dk1"/>
                </a:solidFill>
              </a:rPr>
              <a:t>Tuesday &amp; Thursday: 10:30-3</a:t>
            </a:r>
          </a:p>
          <a:p>
            <a:pPr indent="0" lvl="0" marL="365760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chemeClr val="dk1"/>
                </a:solidFill>
              </a:rPr>
              <a:t>Friday: 12-2:30</a:t>
            </a:r>
          </a:p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chemeClr val="dk1"/>
                </a:solidFill>
              </a:rPr>
              <a:t> </a:t>
            </a:r>
          </a:p>
          <a:p>
            <a:pPr indent="0" lvl="0" marL="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740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39675" y="3762375"/>
            <a:ext cx="3241174" cy="2496624"/>
          </a:xfrm>
          <a:prstGeom prst="rect">
            <a:avLst/>
          </a:prstGeom>
          <a:noFill/>
          <a:ln cap="flat" cmpd="sng" w="114300">
            <a:solidFill>
              <a:srgbClr val="DCC554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74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1925" y="2937625"/>
            <a:ext cx="3164000" cy="3164000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/>
        </p:nvSpPr>
        <p:spPr>
          <a:xfrm>
            <a:off x="576262" y="841712"/>
            <a:ext cx="8264099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 sz="2800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Posada Christmas Party and Toy Drive! </a:t>
            </a:r>
          </a:p>
        </p:txBody>
      </p:sp>
      <p:sp>
        <p:nvSpPr>
          <p:cNvPr id="180" name="Shape 180"/>
          <p:cNvSpPr txBox="1"/>
          <p:nvPr>
            <p:ph type="title"/>
          </p:nvPr>
        </p:nvSpPr>
        <p:spPr>
          <a:xfrm>
            <a:off x="576424" y="198343"/>
            <a:ext cx="8415299" cy="8204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Arial Narrow"/>
              <a:buNone/>
            </a:pPr>
            <a:r>
              <a:rPr b="1" i="0" lang="en-US" sz="3200" u="none" cap="none" strike="noStrike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rPr>
              <a:t>Upcoming Events</a:t>
            </a:r>
          </a:p>
        </p:txBody>
      </p:sp>
      <p:pic>
        <p:nvPicPr>
          <p:cNvPr id="181" name="Shape 1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7025" y="3203875"/>
            <a:ext cx="7794951" cy="3264974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Shape 182"/>
          <p:cNvSpPr txBox="1"/>
          <p:nvPr/>
        </p:nvSpPr>
        <p:spPr>
          <a:xfrm>
            <a:off x="614525" y="1600199"/>
            <a:ext cx="8264099" cy="117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marR="0" rtl="0" algn="l">
              <a:spcBef>
                <a:spcPts val="400"/>
              </a:spcBef>
              <a:buNone/>
            </a:pPr>
            <a:r>
              <a:rPr lang="en-US" sz="2000">
                <a:solidFill>
                  <a:schemeClr val="dk1"/>
                </a:solidFill>
              </a:rPr>
              <a:t>Sign up : </a:t>
            </a:r>
          </a:p>
          <a:p>
            <a:pPr lvl="0" marR="0" rtl="0" algn="l">
              <a:spcBef>
                <a:spcPts val="400"/>
              </a:spcBef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chemeClr val="dk1"/>
                </a:solidFill>
              </a:rPr>
              <a:t>Help us brighten a child's Christmas by purchasing a 10$- 20$ present for a child at the La Posada Home!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chemeClr val="dk1"/>
                </a:solidFill>
              </a:rPr>
              <a:t> </a:t>
            </a:r>
          </a:p>
          <a:p>
            <a:pPr lvl="0" rtl="0" algn="l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chemeClr val="dk1"/>
                </a:solidFill>
              </a:rPr>
              <a:t>The last day to deliver your present at the SWE office will be Dead day </a:t>
            </a:r>
          </a:p>
          <a:p>
            <a:pPr indent="0" lvl="0" marL="0" marR="0" rtl="0" algn="l">
              <a:spcBef>
                <a:spcPts val="40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474064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/>
          <p:nvPr/>
        </p:nvSpPr>
        <p:spPr>
          <a:xfrm>
            <a:off x="576262" y="841712"/>
            <a:ext cx="8264099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Mark your Calendars!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614524" y="1600199"/>
            <a:ext cx="8226000" cy="4359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December 18 - Sibling Leadership seminar 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December 4 - Please turn in your toy drive present by this day! 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December 11 - Fall Semester graduation! Congrats seniors! 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( please email us for your graduation stole)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89" name="Shape 189"/>
          <p:cNvSpPr txBox="1"/>
          <p:nvPr>
            <p:ph type="title"/>
          </p:nvPr>
        </p:nvSpPr>
        <p:spPr>
          <a:xfrm>
            <a:off x="576424" y="198343"/>
            <a:ext cx="8415299" cy="8204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Arial Narrow"/>
              <a:buNone/>
            </a:pPr>
            <a:r>
              <a:rPr b="1" i="0" lang="en-US" sz="3200" u="none" cap="none" strike="noStrike">
                <a:solidFill>
                  <a:srgbClr val="DCC554"/>
                </a:solidFill>
                <a:latin typeface="Arial Narrow"/>
                <a:ea typeface="Arial Narrow"/>
                <a:cs typeface="Arial Narrow"/>
                <a:sym typeface="Arial Narrow"/>
              </a:rPr>
              <a:t>Upcoming Events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title"/>
          </p:nvPr>
        </p:nvSpPr>
        <p:spPr>
          <a:xfrm>
            <a:off x="551024" y="211044"/>
            <a:ext cx="8289299" cy="6017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Helvetica Neue"/>
              <a:buNone/>
            </a:pPr>
            <a:r>
              <a:rPr b="1" i="0" lang="en-US" sz="3200" u="none" cap="none" strike="noStrike">
                <a:solidFill>
                  <a:srgbClr val="DCC5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Agenda	</a:t>
            </a:r>
          </a:p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614524" y="1600199"/>
            <a:ext cx="8226000" cy="4359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519112" lvl="0" marL="519112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AutoNum type="romanUcPeriod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Who is SWE?</a:t>
            </a:r>
          </a:p>
          <a:p>
            <a:pPr indent="-519112" lvl="0" marL="519112" marR="0" rtl="0" algn="l">
              <a:spcBef>
                <a:spcPts val="0"/>
              </a:spcBef>
              <a:buClr>
                <a:schemeClr val="dk1"/>
              </a:buClr>
              <a:buSzPct val="100000"/>
              <a:buFont typeface="Arial Narrow"/>
              <a:buAutoNum type="romanUcPeriod"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Semester Recap</a:t>
            </a:r>
          </a:p>
          <a:p>
            <a:pPr indent="-519112" lvl="0" marL="519112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 Narrow"/>
              <a:buAutoNum type="romanUcPeriod"/>
            </a:pPr>
            <a:r>
              <a:rPr lang="en-US"/>
              <a:t>Sister Program Announcements </a:t>
            </a:r>
          </a:p>
          <a:p>
            <a:pPr indent="-519112" lvl="0" marL="519112" marR="0" rtl="0" algn="l">
              <a:spcBef>
                <a:spcPts val="480"/>
              </a:spcBef>
              <a:buClr>
                <a:schemeClr val="dk1"/>
              </a:buClr>
              <a:buSzPct val="100000"/>
              <a:buFont typeface="Arial Narrow"/>
              <a:buAutoNum type="romanUcPeriod"/>
            </a:pPr>
            <a:r>
              <a:rPr lang="en-US"/>
              <a:t>Upcoming Events</a:t>
            </a:r>
          </a:p>
          <a:p>
            <a:pPr indent="-4762" lvl="0" marL="4762" marR="0" rtl="0" algn="l">
              <a:spcBef>
                <a:spcPts val="48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576262" y="850900"/>
            <a:ext cx="8264099" cy="6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November 11</a:t>
            </a:r>
            <a:r>
              <a:rPr b="0" i="0" lang="en-US" sz="28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2015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/>
          <p:nvPr>
            <p:ph type="title"/>
          </p:nvPr>
        </p:nvSpPr>
        <p:spPr>
          <a:xfrm>
            <a:off x="847625" y="1002825"/>
            <a:ext cx="7975499" cy="2244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Helvetica Neue"/>
              <a:buNone/>
            </a:pPr>
            <a:r>
              <a:rPr lang="en-US">
                <a:latin typeface="Helvetica Neue"/>
                <a:ea typeface="Helvetica Neue"/>
                <a:cs typeface="Helvetica Neue"/>
                <a:sym typeface="Helvetica Neue"/>
              </a:rPr>
              <a:t>What do you want to see next semester?</a:t>
            </a:r>
          </a:p>
        </p:txBody>
      </p:sp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72564">
            <a:off x="4405474" y="2565799"/>
            <a:ext cx="3184299" cy="339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ctrTitle"/>
          </p:nvPr>
        </p:nvSpPr>
        <p:spPr>
          <a:xfrm>
            <a:off x="961650" y="1713121"/>
            <a:ext cx="7687200" cy="17882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ctr">
              <a:lnSpc>
                <a:spcPct val="10909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Helvetica Neue"/>
              <a:buNone/>
            </a:pPr>
            <a:r>
              <a:rPr b="0" i="0" lang="en-US" sz="4800" u="none" cap="none" strike="noStrike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Thank you</a:t>
            </a: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 &amp; Remember to like us on </a:t>
            </a:r>
          </a:p>
          <a:p>
            <a:pPr indent="0" lvl="0" marL="0" marR="0" rtl="0" algn="ctr">
              <a:lnSpc>
                <a:spcPct val="10909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Helvetica Neue"/>
              <a:buNone/>
            </a:pPr>
            <a:r>
              <a:t/>
            </a:r>
            <a:endParaRPr sz="4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909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Helvetica Neue"/>
              <a:buNone/>
            </a:pPr>
            <a:r>
              <a:rPr lang="en-US" sz="4800">
                <a:latin typeface="Helvetica Neue"/>
                <a:ea typeface="Helvetica Neue"/>
                <a:cs typeface="Helvetica Neue"/>
                <a:sym typeface="Helvetica Neue"/>
              </a:rPr>
              <a:t>&amp;</a:t>
            </a:r>
          </a:p>
          <a:p>
            <a:pPr indent="0" lvl="0" marL="0" marR="0" rtl="0" algn="l">
              <a:lnSpc>
                <a:spcPct val="10909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Helvetica Neue"/>
              <a:buNone/>
            </a:pPr>
            <a:r>
              <a:t/>
            </a:r>
            <a:endParaRPr b="0" i="0" sz="4800" u="none" cap="none" strike="noStrike">
              <a:solidFill>
                <a:schemeClr val="dk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9090"/>
              </a:lnSpc>
              <a:spcBef>
                <a:spcPts val="0"/>
              </a:spcBef>
              <a:buClr>
                <a:schemeClr val="dk2"/>
              </a:buClr>
              <a:buSzPct val="25000"/>
              <a:buFont typeface="Helvetica Neue"/>
              <a:buNone/>
            </a:pPr>
            <a:r>
              <a:t/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01" name="Shape 2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9450" y="3880900"/>
            <a:ext cx="1246224" cy="124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2550" y="3910425"/>
            <a:ext cx="1187175" cy="1187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/>
        </p:nvSpPr>
        <p:spPr>
          <a:xfrm>
            <a:off x="2308450" y="5267575"/>
            <a:ext cx="2182799" cy="71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>
                <a:solidFill>
                  <a:schemeClr val="dk2"/>
                </a:solidFill>
              </a:rPr>
              <a:t>SWE at UTEP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5287725" y="5267575"/>
            <a:ext cx="2020500" cy="710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>
                <a:solidFill>
                  <a:schemeClr val="dk2"/>
                </a:solidFill>
              </a:rPr>
              <a:t>@swe_utep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/>
          <p:nvPr>
            <p:ph type="title"/>
          </p:nvPr>
        </p:nvSpPr>
        <p:spPr>
          <a:xfrm>
            <a:off x="800100" y="2174875"/>
            <a:ext cx="7975499" cy="2244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Helvetica Neue"/>
              <a:buNone/>
            </a:pPr>
            <a:r>
              <a:rPr b="1" i="0" lang="en-US" sz="32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Who is SWE?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576424" y="198343"/>
            <a:ext cx="8415176" cy="8204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rgbClr val="DCC554"/>
              </a:buClr>
              <a:buSzPct val="25000"/>
              <a:buFont typeface="Helvetica Neue"/>
              <a:buNone/>
            </a:pPr>
            <a:r>
              <a:rPr b="1" i="0" lang="en-US" sz="3200" u="none" cap="none" strike="noStrike">
                <a:solidFill>
                  <a:srgbClr val="DCC554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Society of Women Engineers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614524" y="1935382"/>
            <a:ext cx="8225865" cy="1733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</a:t>
            </a:r>
            <a:r>
              <a:rPr b="0" i="1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Stimulate women to achieve full potential in careers as engineers and leaders, expand the image of the engineering profession as a positive force in improving the quality of life, and demonstrate the value of diversity.”</a:t>
            </a:r>
          </a:p>
        </p:txBody>
      </p:sp>
      <p:sp>
        <p:nvSpPr>
          <p:cNvPr id="84" name="Shape 84"/>
          <p:cNvSpPr/>
          <p:nvPr/>
        </p:nvSpPr>
        <p:spPr>
          <a:xfrm>
            <a:off x="576262" y="841712"/>
            <a:ext cx="8264126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lt2"/>
              </a:buClr>
              <a:buSzPct val="25000"/>
              <a:buFont typeface="Arial"/>
              <a:buNone/>
            </a:pPr>
            <a:r>
              <a:rPr b="0" i="0" lang="en-US" sz="2800" u="none" cap="none" strike="noStrike">
                <a:solidFill>
                  <a:schemeClr val="lt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Mission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765735" y="4215992"/>
            <a:ext cx="8225865" cy="17339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Integrity </a:t>
            </a:r>
            <a:r>
              <a:rPr b="1" i="0" lang="en-US" sz="2400" u="none" cap="none" strike="noStrike">
                <a:solidFill>
                  <a:schemeClr val="dk1"/>
                </a:solidFill>
                <a:latin typeface="Noto Symbol"/>
                <a:ea typeface="Noto Symbol"/>
                <a:cs typeface="Noto Symbol"/>
                <a:sym typeface="Noto Symbol"/>
              </a:rPr>
              <a:t>•</a:t>
            </a:r>
            <a:r>
              <a:rPr b="1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Inclusive Environment </a:t>
            </a:r>
            <a:r>
              <a:rPr b="1" i="0" lang="en-US" sz="2400" u="none" cap="none" strike="noStrike">
                <a:solidFill>
                  <a:schemeClr val="dk1"/>
                </a:solidFill>
                <a:latin typeface="Noto Symbol"/>
                <a:ea typeface="Noto Symbol"/>
                <a:cs typeface="Noto Symbol"/>
                <a:sym typeface="Noto Symbol"/>
              </a:rPr>
              <a:t>•</a:t>
            </a:r>
            <a:r>
              <a:rPr b="1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Mutual Support</a:t>
            </a:r>
          </a:p>
          <a:p>
            <a:pPr indent="0" lvl="0" marL="0" marR="0" rtl="0" algn="ctr">
              <a:spcBef>
                <a:spcPts val="48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1" i="0" lang="en-US" sz="2400" u="none" cap="none" strike="noStrike">
                <a:solidFill>
                  <a:schemeClr val="dk1"/>
                </a:solidFill>
                <a:latin typeface="Noto Symbol"/>
                <a:ea typeface="Noto Symbol"/>
                <a:cs typeface="Noto Symbol"/>
                <a:sym typeface="Noto Symbol"/>
              </a:rPr>
              <a:t>•</a:t>
            </a:r>
            <a:r>
              <a:rPr b="1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Professional Excellence </a:t>
            </a:r>
            <a:r>
              <a:rPr b="1" i="0" lang="en-US" sz="2400" u="none" cap="none" strike="noStrike">
                <a:solidFill>
                  <a:schemeClr val="dk1"/>
                </a:solidFill>
                <a:latin typeface="Noto Symbol"/>
                <a:ea typeface="Noto Symbol"/>
                <a:cs typeface="Noto Symbol"/>
                <a:sym typeface="Noto Symbol"/>
              </a:rPr>
              <a:t>•</a:t>
            </a:r>
            <a:r>
              <a:rPr b="1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Trust </a:t>
            </a:r>
            <a:r>
              <a:rPr b="1" i="0" lang="en-US" sz="2400" u="none" cap="none" strike="noStrike">
                <a:solidFill>
                  <a:schemeClr val="dk1"/>
                </a:solidFill>
                <a:latin typeface="Noto Symbol"/>
                <a:ea typeface="Noto Symbol"/>
                <a:cs typeface="Noto Symbol"/>
                <a:sym typeface="Noto Symbol"/>
              </a:rPr>
              <a:t>•</a:t>
            </a:r>
            <a:r>
              <a:rPr b="1" i="0" lang="en-US" sz="2400" u="none" cap="none" strike="noStrike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633010" y="180826"/>
            <a:ext cx="7975600" cy="9388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Narrow"/>
              <a:buNone/>
            </a:pPr>
            <a:r>
              <a:rPr lang="en-US"/>
              <a:t>Semester Recap</a:t>
            </a:r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1649" y="425349"/>
            <a:ext cx="3945399" cy="2957925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92" name="Shape 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0817" y="3526950"/>
            <a:ext cx="6902182" cy="2899974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93" name="Shape 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6074" y="1655250"/>
            <a:ext cx="4889325" cy="2633575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Shape 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6424" y="3241018"/>
            <a:ext cx="4230723" cy="3173042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99" name="Shape 9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65000" y="266935"/>
            <a:ext cx="2850600" cy="3800815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00" name="Shape 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48700" y="3705358"/>
            <a:ext cx="2031527" cy="2708695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101" name="Shape 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04375" y="570825"/>
            <a:ext cx="2394800" cy="2825625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Shape 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1175" y="1391087"/>
            <a:ext cx="4100374" cy="4075824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107" name="Shape 107"/>
          <p:cNvSpPr txBox="1"/>
          <p:nvPr/>
        </p:nvSpPr>
        <p:spPr>
          <a:xfrm>
            <a:off x="706375" y="336275"/>
            <a:ext cx="7158599" cy="744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Narrow"/>
              <a:buNone/>
            </a:pPr>
            <a:r>
              <a:rPr b="1" lang="en-US" sz="320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Thank you for your donations!!! 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5446275" y="2596550"/>
            <a:ext cx="3134400" cy="13214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2400">
                <a:solidFill>
                  <a:srgbClr val="D9D9D9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We filled 40 treat bags AND had left over candy!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/>
        </p:nvSpPr>
        <p:spPr>
          <a:xfrm>
            <a:off x="992775" y="209000"/>
            <a:ext cx="7667999" cy="66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Narrow"/>
              <a:buNone/>
            </a:pPr>
            <a:r>
              <a:rPr b="1" lang="en-US" sz="3200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rPr>
              <a:t>We built a playground!</a:t>
            </a:r>
          </a:p>
        </p:txBody>
      </p:sp>
      <p:pic>
        <p:nvPicPr>
          <p:cNvPr id="114" name="Shape 114"/>
          <p:cNvPicPr preferRelativeResize="0"/>
          <p:nvPr/>
        </p:nvPicPr>
        <p:blipFill rotWithShape="1">
          <a:blip r:embed="rId3">
            <a:alphaModFix/>
          </a:blip>
          <a:srcRect b="0" l="1729" r="0" t="1312"/>
          <a:stretch/>
        </p:blipFill>
        <p:spPr>
          <a:xfrm>
            <a:off x="2587712" y="1487275"/>
            <a:ext cx="4478125" cy="4352375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Shape 119"/>
          <p:cNvPicPr preferRelativeResize="0"/>
          <p:nvPr/>
        </p:nvPicPr>
        <p:blipFill rotWithShape="1">
          <a:blip r:embed="rId3">
            <a:alphaModFix/>
          </a:blip>
          <a:srcRect b="3522" l="8273" r="15115" t="14368"/>
          <a:stretch/>
        </p:blipFill>
        <p:spPr>
          <a:xfrm>
            <a:off x="1686975" y="899150"/>
            <a:ext cx="6294599" cy="5059697"/>
          </a:xfrm>
          <a:prstGeom prst="rect">
            <a:avLst/>
          </a:prstGeom>
          <a:noFill/>
          <a:ln cap="flat" cmpd="sng" w="1143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NEW _SWE_PowerPoint_Template 1_06_16_15">
  <a:themeElements>
    <a:clrScheme name="SWE Theme 1">
      <a:dk1>
        <a:srgbClr val="575072"/>
      </a:dk1>
      <a:lt1>
        <a:srgbClr val="FFFFFF"/>
      </a:lt1>
      <a:dk2>
        <a:srgbClr val="DCC554"/>
      </a:dk2>
      <a:lt2>
        <a:srgbClr val="999799"/>
      </a:lt2>
      <a:accent1>
        <a:srgbClr val="554F6F"/>
      </a:accent1>
      <a:accent2>
        <a:srgbClr val="999799"/>
      </a:accent2>
      <a:accent3>
        <a:srgbClr val="D4BB43"/>
      </a:accent3>
      <a:accent4>
        <a:srgbClr val="575072"/>
      </a:accent4>
      <a:accent5>
        <a:srgbClr val="999799"/>
      </a:accent5>
      <a:accent6>
        <a:srgbClr val="FFFFFF"/>
      </a:accent6>
      <a:hlink>
        <a:srgbClr val="575171"/>
      </a:hlink>
      <a:folHlink>
        <a:srgbClr val="D4BB4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