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9144000"/>
  <p:notesSz cx="6858000" cy="9144000"/>
  <p:embeddedFontLst>
    <p:embeddedFont>
      <p:font typeface="Amatic SC"/>
      <p:regular r:id="rId30"/>
      <p:bold r:id="rId31"/>
    </p:embeddedFont>
    <p:embeddedFont>
      <p:font typeface="Arial Narrow"/>
      <p:regular r:id="rId32"/>
      <p:bold r:id="rId33"/>
      <p:italic r:id="rId34"/>
      <p:boldItalic r:id="rId35"/>
    </p:embeddedFont>
    <p:embeddedFont>
      <p:font typeface="Helvetica Neu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maticSC-bold.fntdata"/><Relationship Id="rId30" Type="http://schemas.openxmlformats.org/officeDocument/2006/relationships/font" Target="fonts/AmaticSC-regular.fntdata"/><Relationship Id="rId11" Type="http://schemas.openxmlformats.org/officeDocument/2006/relationships/slide" Target="slides/slide7.xml"/><Relationship Id="rId33" Type="http://schemas.openxmlformats.org/officeDocument/2006/relationships/font" Target="fonts/ArialNarrow-bold.fntdata"/><Relationship Id="rId10" Type="http://schemas.openxmlformats.org/officeDocument/2006/relationships/slide" Target="slides/slide6.xml"/><Relationship Id="rId32" Type="http://schemas.openxmlformats.org/officeDocument/2006/relationships/font" Target="fonts/ArialNarrow-regular.fntdata"/><Relationship Id="rId13" Type="http://schemas.openxmlformats.org/officeDocument/2006/relationships/slide" Target="slides/slide9.xml"/><Relationship Id="rId35" Type="http://schemas.openxmlformats.org/officeDocument/2006/relationships/font" Target="fonts/ArialNarrow-boldItalic.fntdata"/><Relationship Id="rId12" Type="http://schemas.openxmlformats.org/officeDocument/2006/relationships/slide" Target="slides/slide8.xml"/><Relationship Id="rId34" Type="http://schemas.openxmlformats.org/officeDocument/2006/relationships/font" Target="fonts/ArialNarrow-italic.fntdata"/><Relationship Id="rId15" Type="http://schemas.openxmlformats.org/officeDocument/2006/relationships/slide" Target="slides/slide11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10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3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12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jpg"/><Relationship Id="rId3" Type="http://schemas.openxmlformats.org/officeDocument/2006/relationships/image" Target="../media/image0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7.jpg"/><Relationship Id="rId3" Type="http://schemas.openxmlformats.org/officeDocument/2006/relationships/image" Target="../media/image0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jpg"/><Relationship Id="rId3" Type="http://schemas.openxmlformats.org/officeDocument/2006/relationships/image" Target="../media/image0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6.jpg"/><Relationship Id="rId3" Type="http://schemas.openxmlformats.org/officeDocument/2006/relationships/image" Target="../media/image0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WE_Broken_Line_PPT_Rev 2 cover.jpg" id="15" name="Shape 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/>
          <p:nvPr>
            <p:ph type="ctrTitle"/>
          </p:nvPr>
        </p:nvSpPr>
        <p:spPr>
          <a:xfrm>
            <a:off x="961644" y="1909363"/>
            <a:ext cx="7687055" cy="2535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b="0" i="0" sz="5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885444" y="4438494"/>
            <a:ext cx="7763256" cy="10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00"/>
              </a:spcBef>
              <a:buClr>
                <a:schemeClr val="lt1"/>
              </a:buClr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4572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360"/>
              </a:spcBef>
              <a:buClr>
                <a:srgbClr val="9895A4"/>
              </a:buClr>
              <a:buFont typeface="Arial"/>
              <a:buNone/>
              <a:defRPr b="0" i="0" sz="18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320"/>
              </a:spcBef>
              <a:buClr>
                <a:srgbClr val="9895A4"/>
              </a:buClr>
              <a:buFont typeface="Arial"/>
              <a:buNone/>
              <a:defRPr b="0" i="0" sz="16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pic>
        <p:nvPicPr>
          <p:cNvPr descr="SWE_Full_Master_Brand_Reversed.eps" id="18" name="Shape 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731" y="667637"/>
            <a:ext cx="1554479" cy="8699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19"/>
          <p:cNvCxnSpPr/>
          <p:nvPr/>
        </p:nvCxnSpPr>
        <p:spPr>
          <a:xfrm>
            <a:off x="558800" y="-67733"/>
            <a:ext cx="0" cy="726903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Shape 20"/>
          <p:cNvCxnSpPr/>
          <p:nvPr/>
        </p:nvCxnSpPr>
        <p:spPr>
          <a:xfrm flipH="1">
            <a:off x="559157" y="1144942"/>
            <a:ext cx="16573" cy="5755391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551024" y="211044"/>
            <a:ext cx="8289364" cy="6017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14524" y="1600199"/>
            <a:ext cx="8225865" cy="43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4" name="Shape 24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576262" y="850900"/>
            <a:ext cx="826412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lt2"/>
              </a:buClr>
              <a:buFont typeface="Arial Narrow"/>
              <a:buNone/>
              <a:defRPr sz="2800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WE_Broken_Line ppt yellow title page.jpg" id="27" name="Shape 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descr="SWE_Master_Brand_Logo_Only_REVERSED.png" id="29" name="Shape 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hape 30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Shape 31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576424" y="198343"/>
            <a:ext cx="8415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WE_Broken_Line ppt purple title page.jpg" id="36" name="Shape 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cxnSp>
        <p:nvCxnSpPr>
          <p:cNvPr id="38" name="Shape 38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" name="Shape 39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SWE_Master_Brand_Logo_Only_REVERSED.png" id="40" name="Shape 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WE_Broken_Line ppt gray title page.jpg" id="42" name="Shape 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descr="SWE_Master_Brand_Logo_Only_REVERSED.png" id="44" name="Shape 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hape 45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" name="Shape 46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and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" type="body"/>
          </p:nvPr>
        </p:nvSpPr>
        <p:spPr>
          <a:xfrm>
            <a:off x="651435" y="1018842"/>
            <a:ext cx="8263964" cy="25371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651435" y="3644900"/>
            <a:ext cx="8263964" cy="2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576424" y="198343"/>
            <a:ext cx="8288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wo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" type="body"/>
          </p:nvPr>
        </p:nvSpPr>
        <p:spPr>
          <a:xfrm>
            <a:off x="651185" y="1130300"/>
            <a:ext cx="3946213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8600" lvl="0" marL="228600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2425" lvl="1" marL="568325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7338" lvl="2" marL="909638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864100" y="1130300"/>
            <a:ext cx="3950583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7" name="Shape 57"/>
          <p:cNvSpPr txBox="1"/>
          <p:nvPr/>
        </p:nvSpPr>
        <p:spPr>
          <a:xfrm>
            <a:off x="220631" y="648773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576424" y="198343"/>
            <a:ext cx="823825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3.jpg"/><Relationship Id="rId2" Type="http://schemas.openxmlformats.org/officeDocument/2006/relationships/image" Target="../media/image0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WE_Broken_Line_PPT_Rev 2 body.jpg" id="6" name="Shape 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/>
          <p:nvPr>
            <p:ph type="title"/>
          </p:nvPr>
        </p:nvSpPr>
        <p:spPr>
          <a:xfrm>
            <a:off x="457200" y="180976"/>
            <a:ext cx="8204200" cy="550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D4BB44"/>
              </a:buClr>
              <a:buFont typeface="Arial Narrow"/>
              <a:buNone/>
              <a:defRPr b="1" i="0" sz="3200" u="none" cap="none" strike="noStrike">
                <a:solidFill>
                  <a:srgbClr val="D4BB4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" type="body"/>
          </p:nvPr>
        </p:nvSpPr>
        <p:spPr>
          <a:xfrm>
            <a:off x="635000" y="889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cxnSp>
        <p:nvCxnSpPr>
          <p:cNvPr id="10" name="Shape 10"/>
          <p:cNvCxnSpPr/>
          <p:nvPr/>
        </p:nvCxnSpPr>
        <p:spPr>
          <a:xfrm rot="10800000">
            <a:off x="558800" y="-84665"/>
            <a:ext cx="0" cy="307976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 rot="10800000">
            <a:off x="558800" y="694266"/>
            <a:ext cx="0" cy="5627662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Shape 12"/>
          <p:cNvCxnSpPr/>
          <p:nvPr/>
        </p:nvCxnSpPr>
        <p:spPr>
          <a:xfrm rot="10800000">
            <a:off x="558800" y="6606652"/>
            <a:ext cx="0" cy="307976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SWE_Master_Brand_Logo_Only_COLOR.png" id="13" name="Shape 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8800" y="6321928"/>
            <a:ext cx="913908" cy="3820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hyperlink" Target="https://goo.gl/forms/VT3wByhmpLJnoFQb2" TargetMode="External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hyperlink" Target="https://docs.google.com/forms/d/1_pYPBfKJu5cXMEWLSHuagY_TB2BBpKIBcanS1cuNDHo/edit#response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hyperlink" Target="http://stairs.utep.edu/volunteer-information/" TargetMode="External"/><Relationship Id="rId5" Type="http://schemas.openxmlformats.org/officeDocument/2006/relationships/hyperlink" Target="http://stairs.utep.edu/" TargetMode="External"/><Relationship Id="rId6" Type="http://schemas.openxmlformats.org/officeDocument/2006/relationships/hyperlink" Target="http://engineering.utep.edu/plaza/robotics/Forms/2016_FLL_Schedule_of_Events.pdf" TargetMode="External"/><Relationship Id="rId7" Type="http://schemas.openxmlformats.org/officeDocument/2006/relationships/hyperlink" Target="http://maps.utep.edu/UTEP_campus_map_rev._4-27-15.pdf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30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0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ctrTitle"/>
          </p:nvPr>
        </p:nvSpPr>
        <p:spPr>
          <a:xfrm>
            <a:off x="961650" y="1909375"/>
            <a:ext cx="8339700" cy="25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Society of </a:t>
            </a:r>
            <a:b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Women Engineers</a:t>
            </a:r>
            <a:b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4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University of Texas at El Paso</a:t>
            </a:r>
          </a:p>
        </p:txBody>
      </p:sp>
      <p:sp>
        <p:nvSpPr>
          <p:cNvPr id="65" name="Shape 65"/>
          <p:cNvSpPr txBox="1"/>
          <p:nvPr>
            <p:ph idx="1" type="subTitle"/>
          </p:nvPr>
        </p:nvSpPr>
        <p:spPr>
          <a:xfrm>
            <a:off x="885444" y="4438494"/>
            <a:ext cx="7763256" cy="10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Second General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Meeting</a:t>
            </a:r>
          </a:p>
          <a:p>
            <a:pPr indent="0" lvl="0" marL="0" marR="0" rtl="0" algn="l">
              <a:spcBef>
                <a:spcPts val="6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October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5th,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800100" y="2174875"/>
            <a:ext cx="7975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Becoming a Member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576275" y="689292"/>
            <a:ext cx="82641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order to be in good standing, each member is required to: 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sz="28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Shape 136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lang="en-US" sz="3600"/>
              <a:t>Membership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801875" y="1605625"/>
            <a:ext cx="7964400" cy="26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Register with SWE National: 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Membership for one year $20 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Membership for 4 years + 1 professional year $50 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					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2.	Accumulate 10 hrs per semester</a:t>
            </a:r>
          </a:p>
          <a:p>
            <a:pPr indent="-342900" lvl="0" marL="1371600" rtl="0">
              <a:spcBef>
                <a:spcPts val="48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General Meetings</a:t>
            </a:r>
          </a:p>
          <a:p>
            <a:pPr indent="-342900" lvl="0" marL="1371600" rtl="0">
              <a:spcBef>
                <a:spcPts val="48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Socials</a:t>
            </a:r>
          </a:p>
          <a:p>
            <a:pPr indent="-342900" lvl="0" marL="1371600" rtl="0">
              <a:spcBef>
                <a:spcPts val="48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Volunteering</a:t>
            </a:r>
          </a:p>
          <a:p>
            <a:pPr indent="-342900" lvl="0" marL="1371600" rtl="0">
              <a:spcBef>
                <a:spcPts val="48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Info Sessions</a:t>
            </a:r>
          </a:p>
          <a:p>
            <a:pPr indent="-342900" lvl="0" marL="1371600" rtl="0">
              <a:spcBef>
                <a:spcPts val="480"/>
              </a:spcBef>
              <a:buClr>
                <a:schemeClr val="dk1"/>
              </a:buClr>
              <a:buSzPct val="100000"/>
              <a:buChar char="●"/>
            </a:pPr>
            <a:r>
              <a:rPr lang="en-US" sz="1800">
                <a:solidFill>
                  <a:schemeClr val="dk1"/>
                </a:solidFill>
              </a:rPr>
              <a:t>Ect. 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>
                <a:solidFill>
                  <a:schemeClr val="dk1"/>
                </a:solidFill>
              </a:rPr>
              <a:t>	</a:t>
            </a:r>
          </a:p>
        </p:txBody>
      </p:sp>
      <p:sp>
        <p:nvSpPr>
          <p:cNvPr id="138" name="Shape 138"/>
          <p:cNvSpPr/>
          <p:nvPr/>
        </p:nvSpPr>
        <p:spPr>
          <a:xfrm>
            <a:off x="810737" y="4802412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should I be in good standing?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sz="28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801875" y="5278575"/>
            <a:ext cx="79644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Eligibility to receive graduation stole,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Eligibility to run for an officer position during elections,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AutoNum type="arabicPeriod"/>
            </a:pPr>
            <a:r>
              <a:rPr lang="en-US" sz="1800">
                <a:solidFill>
                  <a:schemeClr val="dk1"/>
                </a:solidFill>
              </a:rPr>
              <a:t>Invitation to exclusive events. (ex. Spring Retreat)</a:t>
            </a:r>
          </a:p>
          <a:p>
            <a:pPr indent="0" lvl="0" marL="0" rtl="0">
              <a:spcBef>
                <a:spcPts val="480"/>
              </a:spcBef>
              <a:buNone/>
            </a:pPr>
            <a:r>
              <a:rPr lang="en-US">
                <a:solidFill>
                  <a:schemeClr val="dk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800100" y="2174875"/>
            <a:ext cx="7975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SWENext Squad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250" y="1296633"/>
            <a:ext cx="3393049" cy="224822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3849" y="4350500"/>
            <a:ext cx="2049596" cy="153719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1" name="Shape 151"/>
          <p:cNvSpPr/>
          <p:nvPr/>
        </p:nvSpPr>
        <p:spPr>
          <a:xfrm>
            <a:off x="576275" y="689292"/>
            <a:ext cx="82641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 our core team of outreach volunteers!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sz="28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Shape 152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lang="en-US" sz="3600"/>
              <a:t>SWENext Squad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78600" y="1100350"/>
            <a:ext cx="4813200" cy="18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SWE is looking to create a team of 10-12 volunteers to participate in developing outreach modules and activities as well as visiting schools and events.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This team is limited in size due background check and fingerprinting requirements.</a:t>
            </a:r>
          </a:p>
        </p:txBody>
      </p:sp>
      <p:sp>
        <p:nvSpPr>
          <p:cNvPr id="154" name="Shape 154"/>
          <p:cNvSpPr/>
          <p:nvPr/>
        </p:nvSpPr>
        <p:spPr>
          <a:xfrm>
            <a:off x="652025" y="3124096"/>
            <a:ext cx="82641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should I join?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sz="28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77150" y="3615825"/>
            <a:ext cx="720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Add significant volunteering experience to your resume!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Be a part of encouraging the next generation of engineers!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Work with a team and have tons of fun!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Complete your SWE hours in an exciting way!</a:t>
            </a:r>
          </a:p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Free t-shirt!</a:t>
            </a:r>
          </a:p>
        </p:txBody>
      </p:sp>
      <p:sp>
        <p:nvSpPr>
          <p:cNvPr id="156" name="Shape 156"/>
          <p:cNvSpPr/>
          <p:nvPr/>
        </p:nvSpPr>
        <p:spPr>
          <a:xfrm>
            <a:off x="652025" y="5134696"/>
            <a:ext cx="82641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Commitment: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sz="28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477150" y="5507050"/>
            <a:ext cx="55539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457200" rtl="0">
              <a:spcBef>
                <a:spcPts val="480"/>
              </a:spcBef>
              <a:buClr>
                <a:schemeClr val="dk1"/>
              </a:buClr>
              <a:buSzPct val="100000"/>
              <a:buChar char="-"/>
            </a:pPr>
            <a:r>
              <a:rPr lang="en-US" sz="1800">
                <a:solidFill>
                  <a:schemeClr val="dk1"/>
                </a:solidFill>
              </a:rPr>
              <a:t>15 Squad hours/year and 6 hours of training.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576275" y="5887700"/>
            <a:ext cx="63036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480"/>
              </a:spcBef>
              <a:buNone/>
            </a:pPr>
            <a:r>
              <a:rPr b="1" lang="en-US" sz="1800">
                <a:solidFill>
                  <a:schemeClr val="dk1"/>
                </a:solidFill>
              </a:rPr>
              <a:t>To join respond to Squad email sent later this week!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800100" y="2174875"/>
            <a:ext cx="7975499" cy="22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Upcoming </a:t>
            </a: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Events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576262" y="841712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Shape 169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614525" y="1600200"/>
            <a:ext cx="79644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Thursday, October 6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1:30 pm-3:00 pm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Union East 102D</a:t>
            </a:r>
          </a:p>
        </p:txBody>
      </p:sp>
      <p:pic>
        <p:nvPicPr>
          <p:cNvPr descr="image001.jpg"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525" y="841699"/>
            <a:ext cx="7281100" cy="54608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1537602">
            <a:off x="5275157" y="121487"/>
            <a:ext cx="329947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/>
          <p:nvPr/>
        </p:nvSpPr>
        <p:spPr>
          <a:xfrm>
            <a:off x="576262" y="841712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Ice Cream Social</a:t>
            </a:r>
          </a:p>
        </p:txBody>
      </p:sp>
      <p:sp>
        <p:nvSpPr>
          <p:cNvPr id="178" name="Shape 178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 rot="-560079">
            <a:off x="537663" y="2255111"/>
            <a:ext cx="4474348" cy="426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614525" y="1600200"/>
            <a:ext cx="79644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Join us for a casual Ice Cream Social! Contribute by bringing your favorite topping to share or by donating $2 to the SWE Piggy Bank before Oct. 12th!</a:t>
            </a: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Thursday, October 13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4:30-6:30pm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ACES CLRB C-004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1239849" y="2309050"/>
            <a:ext cx="7088474" cy="40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576262" y="841712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Candy Drive</a:t>
            </a:r>
          </a:p>
        </p:txBody>
      </p:sp>
      <p:sp>
        <p:nvSpPr>
          <p:cNvPr id="187" name="Shape 187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b="22428" l="24865" r="27048" t="19957"/>
          <a:stretch/>
        </p:blipFill>
        <p:spPr>
          <a:xfrm>
            <a:off x="6622850" y="129801"/>
            <a:ext cx="2217524" cy="265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661600" y="1114650"/>
            <a:ext cx="79644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Be part of our annual candy drive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We will be collecting candy to make candy bags 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for the children at La Posada Home!</a:t>
            </a:r>
            <a:r>
              <a:rPr b="1" lang="en-US" sz="2400">
                <a:solidFill>
                  <a:schemeClr val="dk1"/>
                </a:solidFill>
              </a:rPr>
              <a:t> 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2280000" y="3774562"/>
            <a:ext cx="458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When: Oct.5-</a:t>
            </a:r>
            <a:r>
              <a:rPr b="1" lang="en-US" sz="2400">
                <a:solidFill>
                  <a:schemeClr val="dk1"/>
                </a:solidFill>
              </a:rPr>
              <a:t>Oct.21  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Where: SWE Office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1071594" y="1754625"/>
            <a:ext cx="7424949" cy="38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95475" y="1180900"/>
            <a:ext cx="83772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Girl Powered Workshop</a:t>
            </a: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Eastwood High school is hosting the Girl Powered workshop to double the number of girls on robotics teams. SWE will be hosting an activity booth showcasing Strawbees and a 3D printing demo.</a:t>
            </a: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Tuesday, October 11th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10:00am-2:00pm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Eastwood High School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Sign up at: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 u="sng">
                <a:solidFill>
                  <a:schemeClr val="hlink"/>
                </a:solidFill>
                <a:hlinkClick r:id="rId4"/>
              </a:rPr>
              <a:t>https://goo.gl/forms/VT3wByhmpLJnoFQb2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descr="Image result for eastwood high school" id="198" name="Shape 198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1313850">
            <a:off x="7072750" y="299149"/>
            <a:ext cx="1876498" cy="140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783425" y="3034151"/>
            <a:ext cx="8001301" cy="344072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595475" y="1180900"/>
            <a:ext cx="8377200" cy="51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Miracle League of El Paso Trunk or Treat</a:t>
            </a: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  <a:highlight>
                  <a:srgbClr val="FFFFFF"/>
                </a:highlight>
              </a:rPr>
              <a:t>“The Miracle League of El Paso” is hosting Trunk or Treat event. Come out and help us decorate a car trunk, give out candy, and have lots of fun!  </a:t>
            </a: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Saturday, October 29, 2016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Set up: 11 am-1pm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Event: 2 pm-5pm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2400">
                <a:solidFill>
                  <a:schemeClr val="dk1"/>
                </a:solidFill>
              </a:rPr>
              <a:t>Field of Miracles in Ponder Park, 7500 W. H Burges 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3200">
                <a:solidFill>
                  <a:schemeClr val="dk1"/>
                </a:solidFill>
              </a:rPr>
              <a:t>Sign up </a:t>
            </a:r>
            <a:r>
              <a:rPr b="1" lang="en-US" sz="3200" u="sng">
                <a:solidFill>
                  <a:schemeClr val="accent3"/>
                </a:solidFill>
                <a:hlinkClick r:id="rId4"/>
              </a:rPr>
              <a:t>HERE</a:t>
            </a: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05" name="Shape 205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551024" y="211044"/>
            <a:ext cx="8289299" cy="60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	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2403049" y="2159149"/>
            <a:ext cx="5144400" cy="28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9112" lvl="0" marL="519112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Who is SWE?</a:t>
            </a:r>
          </a:p>
          <a:p>
            <a:pPr indent="-519112" lvl="0" marL="519112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</a:p>
          <a:p>
            <a:pPr indent="-519112" lvl="0" marL="519112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Icebreaker</a:t>
            </a:r>
          </a:p>
          <a:p>
            <a:pPr indent="-519112" lvl="0" marL="519112" rtl="0">
              <a:spcBef>
                <a:spcPts val="0"/>
              </a:spcBef>
              <a:buClr>
                <a:schemeClr val="dk1"/>
              </a:buClr>
              <a:buSzPct val="100000"/>
              <a:buFont typeface="Helvetica Neue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Become a Member</a:t>
            </a:r>
          </a:p>
          <a:p>
            <a:pPr indent="-519112" lvl="0" marL="519112" rt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/>
              <a:t>Upcoming Events</a:t>
            </a:r>
          </a:p>
          <a:p>
            <a:pPr indent="-519112" lvl="0" marL="519112" rtl="0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Peas &amp; Pods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t/>
            </a:r>
            <a:endParaRPr/>
          </a:p>
          <a:p>
            <a:pPr indent="-4762" lvl="0" marL="4762" marR="0" rtl="0" algn="l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1377618" y="1056625"/>
            <a:ext cx="3486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October 5</a:t>
            </a: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201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687225" y="1302125"/>
            <a:ext cx="49551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1800">
                <a:highlight>
                  <a:srgbClr val="FFFFFF"/>
                </a:highlight>
              </a:rPr>
              <a:t>Student Annual Interdisciplinary Research Symposium (STAIRS)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1800">
                <a:highlight>
                  <a:srgbClr val="FFFFFF"/>
                </a:highlight>
              </a:rPr>
              <a:t>Friday, October 7th from 12:00pm – 4:30pm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1800">
                <a:highlight>
                  <a:srgbClr val="FFFFFF"/>
                </a:highlight>
              </a:rPr>
              <a:t>@ The Tomás Rivera Conference Center in UTEP’s Union East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1200"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1700">
              <a:highlight>
                <a:srgbClr val="FFFFFF"/>
              </a:highlight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76412" y="840712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Volunteering Events </a:t>
            </a:r>
          </a:p>
        </p:txBody>
      </p:sp>
      <p:sp>
        <p:nvSpPr>
          <p:cNvPr id="212" name="Shape 212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</a:t>
            </a: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 Events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45" y="3452349"/>
            <a:ext cx="4957865" cy="278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5589375" y="1018850"/>
            <a:ext cx="35100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-US" sz="1200">
                <a:highlight>
                  <a:srgbClr val="FFFFFF"/>
                </a:highlight>
              </a:rPr>
              <a:t>Indicate your volunteer preferences at: </a:t>
            </a:r>
            <a:r>
              <a:rPr b="1" lang="en-US" sz="1200" u="sng">
                <a:solidFill>
                  <a:srgbClr val="0000FF"/>
                </a:solidFill>
                <a:highlight>
                  <a:srgbClr val="FFFFFF"/>
                </a:highlight>
                <a:hlinkClick r:id="rId4"/>
              </a:rPr>
              <a:t>http://stairs.utep.edu/volunteer-information/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i="1" lang="en-US" sz="1200">
                <a:highlight>
                  <a:srgbClr val="FFFFFF"/>
                </a:highlight>
              </a:rPr>
              <a:t>Volunteers will receive a certificate of presentation, a tote bag with gifts and entry into raffles for prizes.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>
                <a:highlight>
                  <a:srgbClr val="FFFFFF"/>
                </a:highlight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>
                <a:highlight>
                  <a:srgbClr val="FFFFFF"/>
                </a:highlight>
              </a:rPr>
              <a:t>For more information go to: </a:t>
            </a:r>
            <a:r>
              <a:rPr lang="en-US" sz="12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http://stairs.utep.edu/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>
                <a:highlight>
                  <a:srgbClr val="FFFFFF"/>
                </a:highlight>
              </a:rPr>
              <a:t>Questions? Contact Barbara Schoen at 915-747-7233 or </a:t>
            </a:r>
            <a:r>
              <a:rPr lang="en-US" sz="1200">
                <a:solidFill>
                  <a:srgbClr val="212121"/>
                </a:solidFill>
                <a:highlight>
                  <a:srgbClr val="FFFFFF"/>
                </a:highlight>
              </a:rPr>
              <a:t>baschoen@utep.edu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000">
                <a:highlight>
                  <a:srgbClr val="FFFFFF"/>
                </a:highlight>
              </a:rPr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i="1" sz="1700"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/>
        </p:nvSpPr>
        <p:spPr>
          <a:xfrm>
            <a:off x="5756825" y="3452337"/>
            <a:ext cx="3234900" cy="27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1200">
                <a:solidFill>
                  <a:srgbClr val="222222"/>
                </a:solidFill>
                <a:highlight>
                  <a:srgbClr val="FFFFFF"/>
                </a:highlight>
              </a:rPr>
              <a:t>FLL Referee/Judges Training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October 29, 2016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9:00am to 1:00pm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SISD District Service Center, 12440 Rojas Dr, El Paso, TX 79928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b="1" lang="en-US" sz="1200">
                <a:solidFill>
                  <a:srgbClr val="FF6500"/>
                </a:solidFill>
                <a:highlight>
                  <a:srgbClr val="FFFFFF"/>
                </a:highlight>
                <a:hlinkClick r:id="rId6"/>
              </a:rPr>
              <a:t>FLL Championship</a:t>
            </a: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January 21, 2017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8:00am~6:00pm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>
                <a:solidFill>
                  <a:srgbClr val="222222"/>
                </a:solidFill>
                <a:highlight>
                  <a:srgbClr val="FFFFFF"/>
                </a:highlight>
              </a:rPr>
              <a:t>UTEP Campus, Memorial Gym </a:t>
            </a:r>
            <a:r>
              <a:rPr lang="en-US" sz="1200">
                <a:solidFill>
                  <a:srgbClr val="FF6500"/>
                </a:solidFill>
                <a:highlight>
                  <a:srgbClr val="FFFFFF"/>
                </a:highlight>
                <a:hlinkClick r:id="rId7"/>
              </a:rPr>
              <a:t>(see building #201 on map)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16" name="Shape 216"/>
          <p:cNvCxnSpPr/>
          <p:nvPr/>
        </p:nvCxnSpPr>
        <p:spPr>
          <a:xfrm flipH="1" rot="10800000">
            <a:off x="634325" y="3315275"/>
            <a:ext cx="83421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 rot="410329">
            <a:off x="6142552" y="3502327"/>
            <a:ext cx="2554949" cy="25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x="576262" y="841712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your Calendars!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614525" y="1371600"/>
            <a:ext cx="8377200" cy="4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6: Internship Panel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7: Student Annual Interdisciplinary Research Symposium (STAIRS)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11: Girl Powered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13: Ice Cream Social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21: Last day to donate candy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27-29: WE16 Conference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Oct. 29 Miracle League of El Paso Trunk or Treat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Nov. 4: Bahama Bucks Fundraiser (Date subject to change)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4" name="Shape 224"/>
          <p:cNvSpPr txBox="1"/>
          <p:nvPr>
            <p:ph type="title"/>
          </p:nvPr>
        </p:nvSpPr>
        <p:spPr>
          <a:xfrm>
            <a:off x="576424" y="198343"/>
            <a:ext cx="841529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800100" y="2174875"/>
            <a:ext cx="7975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Peas &amp; Pods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-634615">
            <a:off x="4789201" y="3010146"/>
            <a:ext cx="3432547" cy="304360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/>
          <p:nvPr/>
        </p:nvSpPr>
        <p:spPr>
          <a:xfrm>
            <a:off x="801862" y="5124199"/>
            <a:ext cx="82641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 say hi to your POD!</a:t>
            </a:r>
          </a:p>
        </p:txBody>
      </p:sp>
      <p:sp>
        <p:nvSpPr>
          <p:cNvPr id="236" name="Shape 236"/>
          <p:cNvSpPr txBox="1"/>
          <p:nvPr>
            <p:ph type="title"/>
          </p:nvPr>
        </p:nvSpPr>
        <p:spPr>
          <a:xfrm>
            <a:off x="576424" y="1983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lang="en-US" sz="4800"/>
              <a:t>Peas &amp; Pods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801875" y="1366625"/>
            <a:ext cx="79644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rtl="0">
              <a:spcBef>
                <a:spcPts val="480"/>
              </a:spcBef>
              <a:buNone/>
            </a:pPr>
            <a:r>
              <a:rPr lang="en-US" sz="2400">
                <a:solidFill>
                  <a:schemeClr val="dk1"/>
                </a:solidFill>
              </a:rPr>
              <a:t>Pods exist to provide all members with a community group where they can study together, hang out and support each other. Each pod will be assigned an officer POC.</a:t>
            </a:r>
          </a:p>
          <a:p>
            <a:pPr lvl="0" rtl="0">
              <a:spcBef>
                <a:spcPts val="48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lvl="0" rtl="0" algn="ctr">
              <a:spcBef>
                <a:spcPts val="480"/>
              </a:spcBef>
              <a:buNone/>
            </a:pPr>
            <a:r>
              <a:rPr b="1" i="1" lang="en-US" sz="2400">
                <a:solidFill>
                  <a:schemeClr val="dk1"/>
                </a:solidFill>
              </a:rPr>
              <a:t>Prizes will be awarded at the end of the year to the pod that accumulates the most hours. </a:t>
            </a:r>
          </a:p>
          <a:p>
            <a:pPr lvl="0" rtl="0" algn="ctr">
              <a:spcBef>
                <a:spcPts val="480"/>
              </a:spcBef>
              <a:buNone/>
            </a:pPr>
            <a:r>
              <a:rPr b="1" i="1" lang="en-US" sz="2400">
                <a:solidFill>
                  <a:schemeClr val="dk1"/>
                </a:solidFill>
              </a:rPr>
              <a:t>Encourage your pod to stay involved!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800100" y="2174875"/>
            <a:ext cx="7975500" cy="22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7200">
                <a:latin typeface="Helvetica Neue"/>
                <a:ea typeface="Helvetica Neue"/>
                <a:cs typeface="Helvetica Neue"/>
                <a:sym typeface="Helvetica Neue"/>
              </a:rPr>
              <a:t>Questions???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ctrTitle"/>
          </p:nvPr>
        </p:nvSpPr>
        <p:spPr>
          <a:xfrm>
            <a:off x="961650" y="1713121"/>
            <a:ext cx="7687200" cy="178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b="0" i="0" lang="en-US" sz="4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&amp; Remember to like us on </a:t>
            </a:r>
          </a:p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&amp;</a:t>
            </a:r>
          </a:p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450" y="3880900"/>
            <a:ext cx="1246224" cy="12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550" y="3910425"/>
            <a:ext cx="1187175" cy="11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2308450" y="5267575"/>
            <a:ext cx="2182799" cy="7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chemeClr val="dk2"/>
                </a:solidFill>
              </a:rPr>
              <a:t>SWE at UTEP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5287725" y="5267575"/>
            <a:ext cx="2020500" cy="7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chemeClr val="dk2"/>
                </a:solidFill>
              </a:rPr>
              <a:t>@swe_utep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800100" y="2174875"/>
            <a:ext cx="7975499" cy="22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is SWE?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614524" y="419143"/>
            <a:ext cx="84153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DCC5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Society of Women Engineers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709174" y="2252932"/>
            <a:ext cx="8226000" cy="17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Stimulate women to achieve full potential in careers as engineers and leaders, expand the image of the engineering profession as a positive force in improving the quality of life, and demonstrate the value of diversity.”</a:t>
            </a:r>
          </a:p>
        </p:txBody>
      </p:sp>
      <p:sp>
        <p:nvSpPr>
          <p:cNvPr id="84" name="Shape 84"/>
          <p:cNvSpPr/>
          <p:nvPr/>
        </p:nvSpPr>
        <p:spPr>
          <a:xfrm>
            <a:off x="3378567" y="1595098"/>
            <a:ext cx="28872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765735" y="4458267"/>
            <a:ext cx="8226000" cy="17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Integrity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Inclusive Environment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Mutual Support</a:t>
            </a:r>
          </a:p>
          <a:p>
            <a:pPr indent="0" lvl="0" marL="0" marR="0" rtl="0" algn="ctr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Professional Excellence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Trust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1228674" y="477875"/>
            <a:ext cx="2703600" cy="82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00"/>
              <a:t>Goals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2811675" y="1782800"/>
            <a:ext cx="38601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Mentorship </a:t>
            </a: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</a:t>
            </a: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Outreach </a:t>
            </a: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Service </a:t>
            </a: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●"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Involvement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stGenMeeting1.jpg"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00" y="787600"/>
            <a:ext cx="3886673" cy="2186239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1stGenMeeting6.jpg"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937" y="4434300"/>
            <a:ext cx="3886656" cy="2186249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1924" y="303024"/>
            <a:ext cx="3886675" cy="3892496"/>
          </a:xfrm>
          <a:prstGeom prst="rect">
            <a:avLst/>
          </a:prstGeom>
          <a:noFill/>
          <a:ln cap="flat" cmpd="sng" w="76200">
            <a:solidFill>
              <a:srgbClr val="DCC554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9" name="Shape 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500" y="3281098"/>
            <a:ext cx="3886675" cy="2506126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 rot="-1242405">
            <a:off x="196409" y="851510"/>
            <a:ext cx="3163878" cy="164982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/>
              <a:t>THANK YOU!!!!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975" y="3293850"/>
            <a:ext cx="3272076" cy="3272076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25009" l="0" r="0" t="0"/>
          <a:stretch/>
        </p:blipFill>
        <p:spPr>
          <a:xfrm>
            <a:off x="5599024" y="3352787"/>
            <a:ext cx="3004525" cy="31542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1562" y="352450"/>
            <a:ext cx="4695825" cy="264795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828500" y="456825"/>
            <a:ext cx="66543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Let's break the ice!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1130600" y="1760650"/>
            <a:ext cx="7251900" cy="4245300"/>
          </a:xfrm>
          <a:prstGeom prst="rect">
            <a:avLst/>
          </a:prstGeom>
          <a:solidFill>
            <a:srgbClr val="FFFFFF"/>
          </a:solidFill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200" y="1760650"/>
            <a:ext cx="4520800" cy="42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>
            <a:off x="1130600" y="1775500"/>
            <a:ext cx="1365600" cy="4215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7017000" y="1775500"/>
            <a:ext cx="1365600" cy="4215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1502075" y="3140725"/>
            <a:ext cx="6569700" cy="1259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1502075" y="3004175"/>
            <a:ext cx="8739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9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S</a:t>
            </a:r>
            <a:r>
              <a:rPr b="1" lang="en-US" sz="9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</a:t>
            </a:r>
            <a:r>
              <a:rPr b="1" lang="en-US" sz="96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Eet to Meet Yah!!!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926825" y="4435275"/>
            <a:ext cx="3122400" cy="16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Let's break the ice!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9675" y="4236549"/>
            <a:ext cx="4634125" cy="231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b="793" l="0" r="0" t="0"/>
          <a:stretch/>
        </p:blipFill>
        <p:spPr>
          <a:xfrm>
            <a:off x="1206425" y="285250"/>
            <a:ext cx="7181075" cy="36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 _SWE_PowerPoint_Template 1_06_16_15">
  <a:themeElements>
    <a:clrScheme name="SWE Theme 1">
      <a:dk1>
        <a:srgbClr val="575072"/>
      </a:dk1>
      <a:lt1>
        <a:srgbClr val="FFFFFF"/>
      </a:lt1>
      <a:dk2>
        <a:srgbClr val="DCC554"/>
      </a:dk2>
      <a:lt2>
        <a:srgbClr val="999799"/>
      </a:lt2>
      <a:accent1>
        <a:srgbClr val="554F6F"/>
      </a:accent1>
      <a:accent2>
        <a:srgbClr val="999799"/>
      </a:accent2>
      <a:accent3>
        <a:srgbClr val="D4BB43"/>
      </a:accent3>
      <a:accent4>
        <a:srgbClr val="575072"/>
      </a:accent4>
      <a:accent5>
        <a:srgbClr val="999799"/>
      </a:accent5>
      <a:accent6>
        <a:srgbClr val="FFFFFF"/>
      </a:accent6>
      <a:hlink>
        <a:srgbClr val="575171"/>
      </a:hlink>
      <a:folHlink>
        <a:srgbClr val="D4BB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